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8" r:id="rId2"/>
    <p:sldId id="256" r:id="rId3"/>
    <p:sldId id="257" r:id="rId4"/>
    <p:sldId id="258" r:id="rId5"/>
    <p:sldId id="259" r:id="rId6"/>
    <p:sldId id="290" r:id="rId7"/>
    <p:sldId id="291" r:id="rId8"/>
    <p:sldId id="275" r:id="rId9"/>
    <p:sldId id="276" r:id="rId10"/>
    <p:sldId id="271" r:id="rId11"/>
    <p:sldId id="274" r:id="rId12"/>
    <p:sldId id="272" r:id="rId13"/>
    <p:sldId id="269" r:id="rId14"/>
    <p:sldId id="270" r:id="rId15"/>
    <p:sldId id="261" r:id="rId16"/>
    <p:sldId id="262" r:id="rId17"/>
    <p:sldId id="277" r:id="rId18"/>
    <p:sldId id="263" r:id="rId19"/>
    <p:sldId id="283" r:id="rId20"/>
    <p:sldId id="284" r:id="rId21"/>
    <p:sldId id="282" r:id="rId22"/>
    <p:sldId id="280" r:id="rId23"/>
    <p:sldId id="281" r:id="rId24"/>
    <p:sldId id="285" r:id="rId25"/>
    <p:sldId id="278" r:id="rId26"/>
    <p:sldId id="279" r:id="rId27"/>
    <p:sldId id="265" r:id="rId28"/>
    <p:sldId id="266" r:id="rId29"/>
    <p:sldId id="267" r:id="rId30"/>
    <p:sldId id="287" r:id="rId31"/>
    <p:sldId id="288" r:id="rId32"/>
    <p:sldId id="289" r:id="rId33"/>
  </p:sldIdLst>
  <p:sldSz cx="7772400" cy="100584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3006"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3043917" cy="467218"/>
          </a:xfrm>
          <a:prstGeom prst="rect">
            <a:avLst/>
          </a:prstGeom>
        </p:spPr>
        <p:txBody>
          <a:bodyPr vert="horz" lIns="83750" tIns="41875" rIns="83750" bIns="41875" rtlCol="0"/>
          <a:lstStyle>
            <a:lvl1pPr algn="l">
              <a:defRPr sz="1100"/>
            </a:lvl1pPr>
          </a:lstStyle>
          <a:p>
            <a:endParaRPr lang="fr-CA"/>
          </a:p>
        </p:txBody>
      </p:sp>
      <p:sp>
        <p:nvSpPr>
          <p:cNvPr id="3" name="Espace réservé de la date 2"/>
          <p:cNvSpPr>
            <a:spLocks noGrp="1"/>
          </p:cNvSpPr>
          <p:nvPr>
            <p:ph type="dt" idx="1"/>
          </p:nvPr>
        </p:nvSpPr>
        <p:spPr>
          <a:xfrm>
            <a:off x="3977749" y="1"/>
            <a:ext cx="3043917" cy="467218"/>
          </a:xfrm>
          <a:prstGeom prst="rect">
            <a:avLst/>
          </a:prstGeom>
        </p:spPr>
        <p:txBody>
          <a:bodyPr vert="horz" lIns="83750" tIns="41875" rIns="83750" bIns="41875" rtlCol="0"/>
          <a:lstStyle>
            <a:lvl1pPr algn="r">
              <a:defRPr sz="1100"/>
            </a:lvl1pPr>
          </a:lstStyle>
          <a:p>
            <a:fld id="{BF9293B9-3CE2-49D2-B11C-BC1DCBD9E860}" type="datetimeFigureOut">
              <a:rPr lang="fr-CA" smtClean="0"/>
              <a:t>2024-06-04</a:t>
            </a:fld>
            <a:endParaRPr lang="fr-CA"/>
          </a:p>
        </p:txBody>
      </p:sp>
      <p:sp>
        <p:nvSpPr>
          <p:cNvPr id="4" name="Espace réservé de l'image des diapositives 3"/>
          <p:cNvSpPr>
            <a:spLocks noGrp="1" noRot="1" noChangeAspect="1"/>
          </p:cNvSpPr>
          <p:nvPr>
            <p:ph type="sldImg" idx="2"/>
          </p:nvPr>
        </p:nvSpPr>
        <p:spPr>
          <a:xfrm>
            <a:off x="2298700" y="1163638"/>
            <a:ext cx="2425700" cy="3141662"/>
          </a:xfrm>
          <a:prstGeom prst="rect">
            <a:avLst/>
          </a:prstGeom>
          <a:noFill/>
          <a:ln w="12700">
            <a:solidFill>
              <a:prstClr val="black"/>
            </a:solidFill>
          </a:ln>
        </p:spPr>
        <p:txBody>
          <a:bodyPr vert="horz" lIns="83750" tIns="41875" rIns="83750" bIns="41875" rtlCol="0" anchor="ctr"/>
          <a:lstStyle/>
          <a:p>
            <a:endParaRPr lang="fr-CA"/>
          </a:p>
        </p:txBody>
      </p:sp>
      <p:sp>
        <p:nvSpPr>
          <p:cNvPr id="5" name="Espace réservé des notes 4"/>
          <p:cNvSpPr>
            <a:spLocks noGrp="1"/>
          </p:cNvSpPr>
          <p:nvPr>
            <p:ph type="body" sz="quarter" idx="3"/>
          </p:nvPr>
        </p:nvSpPr>
        <p:spPr>
          <a:xfrm>
            <a:off x="702884" y="4479711"/>
            <a:ext cx="5617332" cy="3665752"/>
          </a:xfrm>
          <a:prstGeom prst="rect">
            <a:avLst/>
          </a:prstGeom>
        </p:spPr>
        <p:txBody>
          <a:bodyPr vert="horz" lIns="83750" tIns="41875" rIns="83750" bIns="41875"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1" y="8841882"/>
            <a:ext cx="3043917" cy="467218"/>
          </a:xfrm>
          <a:prstGeom prst="rect">
            <a:avLst/>
          </a:prstGeom>
        </p:spPr>
        <p:txBody>
          <a:bodyPr vert="horz" lIns="83750" tIns="41875" rIns="83750" bIns="41875" rtlCol="0" anchor="b"/>
          <a:lstStyle>
            <a:lvl1pPr algn="l">
              <a:defRPr sz="1100"/>
            </a:lvl1pPr>
          </a:lstStyle>
          <a:p>
            <a:endParaRPr lang="fr-CA"/>
          </a:p>
        </p:txBody>
      </p:sp>
      <p:sp>
        <p:nvSpPr>
          <p:cNvPr id="7" name="Espace réservé du numéro de diapositive 6"/>
          <p:cNvSpPr>
            <a:spLocks noGrp="1"/>
          </p:cNvSpPr>
          <p:nvPr>
            <p:ph type="sldNum" sz="quarter" idx="5"/>
          </p:nvPr>
        </p:nvSpPr>
        <p:spPr>
          <a:xfrm>
            <a:off x="3977749" y="8841882"/>
            <a:ext cx="3043917" cy="467218"/>
          </a:xfrm>
          <a:prstGeom prst="rect">
            <a:avLst/>
          </a:prstGeom>
        </p:spPr>
        <p:txBody>
          <a:bodyPr vert="horz" lIns="83750" tIns="41875" rIns="83750" bIns="41875" rtlCol="0" anchor="b"/>
          <a:lstStyle>
            <a:lvl1pPr algn="r">
              <a:defRPr sz="1100"/>
            </a:lvl1pPr>
          </a:lstStyle>
          <a:p>
            <a:fld id="{AD6910F0-891D-4258-A396-9752E2AB4C33}" type="slidenum">
              <a:rPr lang="fr-CA" smtClean="0"/>
              <a:t>‹N°›</a:t>
            </a:fld>
            <a:endParaRPr lang="fr-CA"/>
          </a:p>
        </p:txBody>
      </p:sp>
    </p:spTree>
    <p:extLst>
      <p:ext uri="{BB962C8B-B14F-4D97-AF65-F5344CB8AC3E}">
        <p14:creationId xmlns:p14="http://schemas.microsoft.com/office/powerpoint/2010/main" val="3317558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solidFill>
                <a:srgbClr val="FF0000"/>
              </a:solidFill>
            </a:endParaRPr>
          </a:p>
        </p:txBody>
      </p:sp>
      <p:sp>
        <p:nvSpPr>
          <p:cNvPr id="4" name="Espace réservé du numéro de diapositive 3"/>
          <p:cNvSpPr>
            <a:spLocks noGrp="1"/>
          </p:cNvSpPr>
          <p:nvPr>
            <p:ph type="sldNum" sz="quarter" idx="5"/>
          </p:nvPr>
        </p:nvSpPr>
        <p:spPr/>
        <p:txBody>
          <a:bodyPr/>
          <a:lstStyle/>
          <a:p>
            <a:fld id="{AD6910F0-891D-4258-A396-9752E2AB4C33}" type="slidenum">
              <a:rPr lang="fr-CA" smtClean="0"/>
              <a:t>20</a:t>
            </a:fld>
            <a:endParaRPr lang="fr-CA"/>
          </a:p>
        </p:txBody>
      </p:sp>
    </p:spTree>
    <p:extLst>
      <p:ext uri="{BB962C8B-B14F-4D97-AF65-F5344CB8AC3E}">
        <p14:creationId xmlns:p14="http://schemas.microsoft.com/office/powerpoint/2010/main" val="1871420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8160" y="1667290"/>
            <a:ext cx="5872480" cy="1150454"/>
          </a:xfrm>
        </p:spPr>
        <p:txBody>
          <a:bodyPr/>
          <a:lstStyle/>
          <a:p>
            <a:r>
              <a:rPr lang="en-US"/>
              <a:t>Click to edit Master title style</a:t>
            </a:r>
          </a:p>
        </p:txBody>
      </p:sp>
      <p:sp>
        <p:nvSpPr>
          <p:cNvPr id="3" name="Subtitle 2"/>
          <p:cNvSpPr>
            <a:spLocks noGrp="1"/>
          </p:cNvSpPr>
          <p:nvPr>
            <p:ph type="subTitle" idx="1"/>
          </p:nvPr>
        </p:nvSpPr>
        <p:spPr>
          <a:xfrm>
            <a:off x="1036320" y="3041374"/>
            <a:ext cx="4836160" cy="1371600"/>
          </a:xfrm>
        </p:spPr>
        <p:txBody>
          <a:bodyPr/>
          <a:lstStyle>
            <a:lvl1pPr marL="0" indent="0" algn="ctr">
              <a:buNone/>
              <a:defRPr>
                <a:solidFill>
                  <a:schemeClr val="tx1">
                    <a:tint val="75000"/>
                  </a:schemeClr>
                </a:solidFill>
              </a:defRPr>
            </a:lvl1pPr>
            <a:lvl2pPr marL="345460" indent="0" algn="ctr">
              <a:buNone/>
              <a:defRPr>
                <a:solidFill>
                  <a:schemeClr val="tx1">
                    <a:tint val="75000"/>
                  </a:schemeClr>
                </a:solidFill>
              </a:defRPr>
            </a:lvl2pPr>
            <a:lvl3pPr marL="690921" indent="0" algn="ctr">
              <a:buNone/>
              <a:defRPr>
                <a:solidFill>
                  <a:schemeClr val="tx1">
                    <a:tint val="75000"/>
                  </a:schemeClr>
                </a:solidFill>
              </a:defRPr>
            </a:lvl3pPr>
            <a:lvl4pPr marL="1036381" indent="0" algn="ctr">
              <a:buNone/>
              <a:defRPr>
                <a:solidFill>
                  <a:schemeClr val="tx1">
                    <a:tint val="75000"/>
                  </a:schemeClr>
                </a:solidFill>
              </a:defRPr>
            </a:lvl4pPr>
            <a:lvl5pPr marL="1381841" indent="0" algn="ctr">
              <a:buNone/>
              <a:defRPr>
                <a:solidFill>
                  <a:schemeClr val="tx1">
                    <a:tint val="75000"/>
                  </a:schemeClr>
                </a:solidFill>
              </a:defRPr>
            </a:lvl5pPr>
            <a:lvl6pPr marL="1727302" indent="0" algn="ctr">
              <a:buNone/>
              <a:defRPr>
                <a:solidFill>
                  <a:schemeClr val="tx1">
                    <a:tint val="75000"/>
                  </a:schemeClr>
                </a:solidFill>
              </a:defRPr>
            </a:lvl6pPr>
            <a:lvl7pPr marL="2072762" indent="0" algn="ctr">
              <a:buNone/>
              <a:defRPr>
                <a:solidFill>
                  <a:schemeClr val="tx1">
                    <a:tint val="75000"/>
                  </a:schemeClr>
                </a:solidFill>
              </a:defRPr>
            </a:lvl7pPr>
            <a:lvl8pPr marL="2418222" indent="0" algn="ctr">
              <a:buNone/>
              <a:defRPr>
                <a:solidFill>
                  <a:schemeClr val="tx1">
                    <a:tint val="75000"/>
                  </a:schemeClr>
                </a:solidFill>
              </a:defRPr>
            </a:lvl8pPr>
            <a:lvl9pPr marL="27636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90337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3509848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hyperlink" Target="https://www.quebec.ca/habitation-territoire/piscines-et-spas/securite-piscines-residentielles/securisez-piscine" TargetMode="External"/><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mailto:gturgeon@mrcdesappalaches.ca" TargetMode="External"/><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3F17F77-FDDB-3E9A-57E2-D222E3F31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481307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txBox="1"/>
          <p:nvPr/>
        </p:nvSpPr>
        <p:spPr>
          <a:xfrm>
            <a:off x="2494026" y="444953"/>
            <a:ext cx="3579691" cy="420587"/>
          </a:xfrm>
          <a:prstGeom prst="rect">
            <a:avLst/>
          </a:prstGeom>
        </p:spPr>
        <p:txBody>
          <a:bodyPr vert="horz" wrap="none" lIns="0" tIns="0" rIns="0" bIns="0" rtlCol="0">
            <a:spAutoFit/>
          </a:bodyPr>
          <a:lstStyle/>
          <a:p>
            <a:pPr marL="0">
              <a:lnSpc>
                <a:spcPct val="100000"/>
              </a:lnSpc>
            </a:pPr>
            <a:r>
              <a:rPr sz="1600" spc="10" dirty="0">
                <a:latin typeface="Times New Roman"/>
                <a:cs typeface="Times New Roman"/>
              </a:rPr>
              <a:t>Conseil municipal en bref 6 mai et 3 juin</a:t>
            </a:r>
            <a:endParaRPr sz="1600">
              <a:latin typeface="Times New Roman"/>
              <a:cs typeface="Times New Roman"/>
            </a:endParaRPr>
          </a:p>
        </p:txBody>
      </p:sp>
      <p:pic>
        <p:nvPicPr>
          <p:cNvPr id="2" name="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560" y="137161"/>
            <a:ext cx="716280" cy="348995"/>
          </a:xfrm>
          <a:prstGeom prst="rect">
            <a:avLst/>
          </a:prstGeom>
        </p:spPr>
      </p:pic>
      <p:pic>
        <p:nvPicPr>
          <p:cNvPr id="3" name="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560" y="486156"/>
            <a:ext cx="716280" cy="348996"/>
          </a:xfrm>
          <a:prstGeom prst="rect">
            <a:avLst/>
          </a:prstGeom>
        </p:spPr>
      </p:pic>
      <p:sp>
        <p:nvSpPr>
          <p:cNvPr id="5" name="text 1"/>
          <p:cNvSpPr txBox="1"/>
          <p:nvPr/>
        </p:nvSpPr>
        <p:spPr>
          <a:xfrm>
            <a:off x="1371596" y="913348"/>
            <a:ext cx="102704" cy="396667"/>
          </a:xfrm>
          <a:prstGeom prst="rect">
            <a:avLst/>
          </a:prstGeom>
        </p:spPr>
        <p:txBody>
          <a:bodyPr vert="horz" wrap="none" lIns="0" tIns="0" rIns="0" bIns="0" rtlCol="0">
            <a:spAutoFit/>
          </a:bodyPr>
          <a:lstStyle/>
          <a:p>
            <a:pPr marL="3">
              <a:lnSpc>
                <a:spcPct val="100000"/>
              </a:lnSpc>
            </a:pPr>
            <a:r>
              <a:rPr sz="889" spc="10" dirty="0">
                <a:latin typeface="Arial"/>
                <a:cs typeface="Arial"/>
              </a:rPr>
              <a:t></a:t>
            </a:r>
            <a:endParaRPr sz="800">
              <a:latin typeface="Arial"/>
              <a:cs typeface="Arial"/>
            </a:endParaRPr>
          </a:p>
          <a:p>
            <a:pPr marL="0">
              <a:lnSpc>
                <a:spcPct val="100000"/>
              </a:lnSpc>
            </a:pPr>
            <a:r>
              <a:rPr sz="889" spc="10" dirty="0">
                <a:latin typeface="Arial"/>
                <a:cs typeface="Arial"/>
              </a:rPr>
              <a:t></a:t>
            </a:r>
            <a:endParaRPr sz="800">
              <a:latin typeface="Arial"/>
              <a:cs typeface="Arial"/>
            </a:endParaRPr>
          </a:p>
        </p:txBody>
      </p:sp>
      <p:sp>
        <p:nvSpPr>
          <p:cNvPr id="6" name="text 1"/>
          <p:cNvSpPr txBox="1"/>
          <p:nvPr/>
        </p:nvSpPr>
        <p:spPr>
          <a:xfrm>
            <a:off x="1600196" y="950023"/>
            <a:ext cx="4636218" cy="377981"/>
          </a:xfrm>
          <a:prstGeom prst="rect">
            <a:avLst/>
          </a:prstGeom>
        </p:spPr>
        <p:txBody>
          <a:bodyPr vert="horz" wrap="none" lIns="0" tIns="0" rIns="0" bIns="0" rtlCol="0">
            <a:spAutoFit/>
          </a:bodyPr>
          <a:lstStyle/>
          <a:p>
            <a:pPr marL="3">
              <a:lnSpc>
                <a:spcPct val="100000"/>
              </a:lnSpc>
            </a:pPr>
            <a:r>
              <a:rPr sz="1070" spc="10" dirty="0">
                <a:latin typeface="Calibri"/>
                <a:cs typeface="Calibri"/>
              </a:rPr>
              <a:t>NominaƟon de Mme Caroline Levasseur au poste de greﬃère-trésorière adjointe.</a:t>
            </a:r>
            <a:endParaRPr sz="1000">
              <a:latin typeface="Calibri"/>
              <a:cs typeface="Calibri"/>
            </a:endParaRPr>
          </a:p>
          <a:p>
            <a:pPr marL="0">
              <a:lnSpc>
                <a:spcPct val="100000"/>
              </a:lnSpc>
            </a:pPr>
            <a:r>
              <a:rPr sz="1100" spc="10" dirty="0">
                <a:latin typeface="Calibri"/>
                <a:cs typeface="Calibri"/>
              </a:rPr>
              <a:t>Une clause d’annulaƟon sera ajoutée dans les contrats de locaƟon des salles</a:t>
            </a:r>
            <a:endParaRPr sz="1100">
              <a:latin typeface="Calibri"/>
              <a:cs typeface="Calibri"/>
            </a:endParaRPr>
          </a:p>
        </p:txBody>
      </p:sp>
      <p:sp>
        <p:nvSpPr>
          <p:cNvPr id="7" name="text 1"/>
          <p:cNvSpPr txBox="1"/>
          <p:nvPr/>
        </p:nvSpPr>
        <p:spPr>
          <a:xfrm>
            <a:off x="1371594" y="1480276"/>
            <a:ext cx="102704" cy="396667"/>
          </a:xfrm>
          <a:prstGeom prst="rect">
            <a:avLst/>
          </a:prstGeom>
        </p:spPr>
        <p:txBody>
          <a:bodyPr vert="horz" wrap="none" lIns="0" tIns="0" rIns="0" bIns="0" rtlCol="0">
            <a:spAutoFit/>
          </a:bodyPr>
          <a:lstStyle/>
          <a:p>
            <a:pPr marL="0">
              <a:lnSpc>
                <a:spcPct val="100000"/>
              </a:lnSpc>
            </a:pPr>
            <a:r>
              <a:rPr sz="889" spc="10" dirty="0">
                <a:latin typeface="Arial"/>
                <a:cs typeface="Arial"/>
              </a:rPr>
              <a:t></a:t>
            </a:r>
            <a:endParaRPr sz="800">
              <a:latin typeface="Arial"/>
              <a:cs typeface="Arial"/>
            </a:endParaRPr>
          </a:p>
          <a:p>
            <a:pPr marL="4">
              <a:lnSpc>
                <a:spcPct val="100000"/>
              </a:lnSpc>
            </a:pPr>
            <a:r>
              <a:rPr sz="889" spc="10" dirty="0">
                <a:latin typeface="Arial"/>
                <a:cs typeface="Arial"/>
              </a:rPr>
              <a:t></a:t>
            </a:r>
            <a:endParaRPr sz="800">
              <a:latin typeface="Arial"/>
              <a:cs typeface="Arial"/>
            </a:endParaRPr>
          </a:p>
        </p:txBody>
      </p:sp>
      <p:sp>
        <p:nvSpPr>
          <p:cNvPr id="8" name="text 1"/>
          <p:cNvSpPr txBox="1"/>
          <p:nvPr/>
        </p:nvSpPr>
        <p:spPr>
          <a:xfrm>
            <a:off x="1600194" y="1516952"/>
            <a:ext cx="4838151" cy="377980"/>
          </a:xfrm>
          <a:prstGeom prst="rect">
            <a:avLst/>
          </a:prstGeom>
        </p:spPr>
        <p:txBody>
          <a:bodyPr vert="horz" wrap="none" lIns="0" tIns="0" rIns="0" bIns="0" rtlCol="0">
            <a:spAutoFit/>
          </a:bodyPr>
          <a:lstStyle/>
          <a:p>
            <a:pPr marL="0">
              <a:lnSpc>
                <a:spcPct val="100000"/>
              </a:lnSpc>
            </a:pPr>
            <a:r>
              <a:rPr sz="1070" spc="10" dirty="0">
                <a:latin typeface="Calibri"/>
                <a:cs typeface="Calibri"/>
              </a:rPr>
              <a:t>La municipalité parƟcipe au mois de mai sans tondeuse pour les terrains municipaux.</a:t>
            </a:r>
            <a:endParaRPr sz="1000">
              <a:latin typeface="Calibri"/>
              <a:cs typeface="Calibri"/>
            </a:endParaRPr>
          </a:p>
          <a:p>
            <a:pPr marL="4">
              <a:lnSpc>
                <a:spcPct val="100000"/>
              </a:lnSpc>
            </a:pPr>
            <a:r>
              <a:rPr sz="1100" spc="10" dirty="0">
                <a:latin typeface="Calibri"/>
                <a:cs typeface="Calibri"/>
              </a:rPr>
              <a:t>Demande d’autorisaƟon de la CPTAQ pour le lot 4 448 903 sur la Route 269 Sud.</a:t>
            </a:r>
            <a:endParaRPr sz="1100">
              <a:latin typeface="Calibri"/>
              <a:cs typeface="Calibri"/>
            </a:endParaRPr>
          </a:p>
        </p:txBody>
      </p:sp>
      <p:sp>
        <p:nvSpPr>
          <p:cNvPr id="9" name="text 1"/>
          <p:cNvSpPr txBox="1"/>
          <p:nvPr/>
        </p:nvSpPr>
        <p:spPr>
          <a:xfrm>
            <a:off x="1371572" y="2054824"/>
            <a:ext cx="102710" cy="396666"/>
          </a:xfrm>
          <a:prstGeom prst="rect">
            <a:avLst/>
          </a:prstGeom>
        </p:spPr>
        <p:txBody>
          <a:bodyPr vert="horz" wrap="none" lIns="0" tIns="0" rIns="0" bIns="0" rtlCol="0">
            <a:spAutoFit/>
          </a:bodyPr>
          <a:lstStyle/>
          <a:p>
            <a:pPr marL="10">
              <a:lnSpc>
                <a:spcPct val="100000"/>
              </a:lnSpc>
            </a:pPr>
            <a:r>
              <a:rPr sz="889" spc="10" dirty="0">
                <a:latin typeface="Arial"/>
                <a:cs typeface="Arial"/>
              </a:rPr>
              <a:t></a:t>
            </a:r>
            <a:endParaRPr sz="800">
              <a:latin typeface="Arial"/>
              <a:cs typeface="Arial"/>
            </a:endParaRPr>
          </a:p>
          <a:p>
            <a:pPr marL="0">
              <a:lnSpc>
                <a:spcPct val="100000"/>
              </a:lnSpc>
            </a:pPr>
            <a:r>
              <a:rPr sz="889" spc="10" dirty="0">
                <a:latin typeface="Arial"/>
                <a:cs typeface="Arial"/>
              </a:rPr>
              <a:t></a:t>
            </a:r>
            <a:endParaRPr sz="800">
              <a:latin typeface="Arial"/>
              <a:cs typeface="Arial"/>
            </a:endParaRPr>
          </a:p>
        </p:txBody>
      </p:sp>
      <p:sp>
        <p:nvSpPr>
          <p:cNvPr id="10" name="text 1"/>
          <p:cNvSpPr txBox="1"/>
          <p:nvPr/>
        </p:nvSpPr>
        <p:spPr>
          <a:xfrm>
            <a:off x="1600183" y="2091499"/>
            <a:ext cx="3942796" cy="186719"/>
          </a:xfrm>
          <a:prstGeom prst="rect">
            <a:avLst/>
          </a:prstGeom>
        </p:spPr>
        <p:txBody>
          <a:bodyPr vert="horz" wrap="none" lIns="0" tIns="0" rIns="0" bIns="0" rtlCol="0">
            <a:spAutoFit/>
          </a:bodyPr>
          <a:lstStyle/>
          <a:p>
            <a:pPr marL="0">
              <a:lnSpc>
                <a:spcPct val="100000"/>
              </a:lnSpc>
            </a:pPr>
            <a:r>
              <a:rPr sz="1070" spc="10" dirty="0">
                <a:latin typeface="Calibri"/>
                <a:cs typeface="Calibri"/>
              </a:rPr>
              <a:t>Appel d’oﬀres pour la collecte et le transport des déchets 2025-2027.</a:t>
            </a:r>
            <a:endParaRPr sz="1000">
              <a:latin typeface="Calibri"/>
              <a:cs typeface="Calibri"/>
            </a:endParaRPr>
          </a:p>
        </p:txBody>
      </p:sp>
      <p:sp>
        <p:nvSpPr>
          <p:cNvPr id="11" name="text 1"/>
          <p:cNvSpPr txBox="1"/>
          <p:nvPr/>
        </p:nvSpPr>
        <p:spPr>
          <a:xfrm>
            <a:off x="1371567" y="2467165"/>
            <a:ext cx="5271479" cy="377981"/>
          </a:xfrm>
          <a:prstGeom prst="rect">
            <a:avLst/>
          </a:prstGeom>
        </p:spPr>
        <p:txBody>
          <a:bodyPr vert="horz" wrap="none" lIns="0" tIns="0" rIns="0" bIns="0" rtlCol="0">
            <a:spAutoFit/>
          </a:bodyPr>
          <a:lstStyle/>
          <a:p>
            <a:pPr marL="228600">
              <a:lnSpc>
                <a:spcPct val="100000"/>
              </a:lnSpc>
            </a:pPr>
            <a:r>
              <a:rPr sz="1070" spc="10" dirty="0">
                <a:latin typeface="Calibri"/>
                <a:cs typeface="Calibri"/>
              </a:rPr>
              <a:t>site Patrimoine et de Mme Diane Nadeau à parƟr de la mi-juin pour le reste de la saison.</a:t>
            </a:r>
            <a:endParaRPr sz="1000">
              <a:latin typeface="Calibri"/>
              <a:cs typeface="Calibri"/>
            </a:endParaRPr>
          </a:p>
          <a:p>
            <a:pPr marL="0">
              <a:lnSpc>
                <a:spcPct val="100000"/>
              </a:lnSpc>
            </a:pPr>
            <a:r>
              <a:rPr sz="1100" spc="10" dirty="0">
                <a:latin typeface="Arial"/>
                <a:cs typeface="Arial"/>
              </a:rPr>
              <a:t>   </a:t>
            </a:r>
            <a:r>
              <a:rPr sz="1100" spc="10" dirty="0">
                <a:latin typeface="Calibri"/>
                <a:cs typeface="Calibri"/>
              </a:rPr>
              <a:t>La municipalité accepte l’oﬀre de Cabanon Chouinard au montant de 15 600.00 $ pour la</a:t>
            </a:r>
            <a:endParaRPr sz="1100">
              <a:latin typeface="Calibri"/>
              <a:cs typeface="Calibri"/>
            </a:endParaRPr>
          </a:p>
        </p:txBody>
      </p:sp>
      <p:sp>
        <p:nvSpPr>
          <p:cNvPr id="12" name="text 1"/>
          <p:cNvSpPr txBox="1"/>
          <p:nvPr/>
        </p:nvSpPr>
        <p:spPr>
          <a:xfrm>
            <a:off x="1371585" y="2842832"/>
            <a:ext cx="5252677" cy="377980"/>
          </a:xfrm>
          <a:prstGeom prst="rect">
            <a:avLst/>
          </a:prstGeom>
        </p:spPr>
        <p:txBody>
          <a:bodyPr vert="horz" wrap="none" lIns="0" tIns="0" rIns="0" bIns="0" rtlCol="0">
            <a:spAutoFit/>
          </a:bodyPr>
          <a:lstStyle/>
          <a:p>
            <a:pPr marL="228588">
              <a:lnSpc>
                <a:spcPct val="100000"/>
              </a:lnSpc>
            </a:pPr>
            <a:r>
              <a:rPr sz="1070" spc="10" dirty="0">
                <a:latin typeface="Calibri"/>
                <a:cs typeface="Calibri"/>
              </a:rPr>
              <a:t>construcƟon d’un gazébo au site du Patrimoine (Programme de la MRC des Appalaches).</a:t>
            </a:r>
            <a:endParaRPr sz="1000">
              <a:latin typeface="Calibri"/>
              <a:cs typeface="Calibri"/>
            </a:endParaRPr>
          </a:p>
          <a:p>
            <a:pPr marL="0">
              <a:lnSpc>
                <a:spcPct val="100000"/>
              </a:lnSpc>
            </a:pPr>
            <a:r>
              <a:rPr sz="1100" spc="10" dirty="0">
                <a:latin typeface="Arial"/>
                <a:cs typeface="Arial"/>
              </a:rPr>
              <a:t>   </a:t>
            </a:r>
            <a:r>
              <a:rPr sz="1100" spc="10" dirty="0">
                <a:latin typeface="Calibri"/>
                <a:cs typeface="Calibri"/>
              </a:rPr>
              <a:t>La municipalité procède pour la demande auprès d’Espace Chaudière-Appalaches pour</a:t>
            </a:r>
            <a:endParaRPr sz="1100">
              <a:latin typeface="Calibri"/>
              <a:cs typeface="Calibri"/>
            </a:endParaRPr>
          </a:p>
        </p:txBody>
      </p:sp>
      <p:sp>
        <p:nvSpPr>
          <p:cNvPr id="13" name="text 1"/>
          <p:cNvSpPr txBox="1"/>
          <p:nvPr/>
        </p:nvSpPr>
        <p:spPr>
          <a:xfrm>
            <a:off x="1371579" y="3218498"/>
            <a:ext cx="5075138" cy="377218"/>
          </a:xfrm>
          <a:prstGeom prst="rect">
            <a:avLst/>
          </a:prstGeom>
        </p:spPr>
        <p:txBody>
          <a:bodyPr vert="horz" wrap="none" lIns="0" tIns="0" rIns="0" bIns="0" rtlCol="0">
            <a:spAutoFit/>
          </a:bodyPr>
          <a:lstStyle/>
          <a:p>
            <a:pPr marL="228610">
              <a:lnSpc>
                <a:spcPct val="100000"/>
              </a:lnSpc>
            </a:pPr>
            <a:r>
              <a:rPr sz="1070" spc="10" dirty="0">
                <a:latin typeface="Calibri"/>
                <a:cs typeface="Calibri"/>
              </a:rPr>
              <a:t>obtenir un module de parc gratuit pour la prévenƟon de la violence faite aux enfants.</a:t>
            </a:r>
            <a:endParaRPr sz="1000">
              <a:latin typeface="Calibri"/>
              <a:cs typeface="Calibri"/>
            </a:endParaRPr>
          </a:p>
          <a:p>
            <a:pPr marL="0">
              <a:lnSpc>
                <a:spcPct val="100000"/>
              </a:lnSpc>
            </a:pPr>
            <a:r>
              <a:rPr sz="1100" spc="10" dirty="0">
                <a:latin typeface="Arial"/>
                <a:cs typeface="Arial"/>
              </a:rPr>
              <a:t>   </a:t>
            </a:r>
            <a:r>
              <a:rPr sz="1100" spc="10" dirty="0">
                <a:latin typeface="Calibri"/>
                <a:cs typeface="Calibri"/>
              </a:rPr>
              <a:t>La municipalité accepte l’oﬀre de services d’Axial Média pour le logiciel de la</a:t>
            </a:r>
            <a:endParaRPr sz="1100">
              <a:latin typeface="Calibri"/>
              <a:cs typeface="Calibri"/>
            </a:endParaRPr>
          </a:p>
        </p:txBody>
      </p:sp>
      <p:sp>
        <p:nvSpPr>
          <p:cNvPr id="14" name="text 1"/>
          <p:cNvSpPr txBox="1"/>
          <p:nvPr/>
        </p:nvSpPr>
        <p:spPr>
          <a:xfrm>
            <a:off x="1600187" y="3594164"/>
            <a:ext cx="1444201" cy="186718"/>
          </a:xfrm>
          <a:prstGeom prst="rect">
            <a:avLst/>
          </a:prstGeom>
        </p:spPr>
        <p:txBody>
          <a:bodyPr vert="horz" wrap="none" lIns="0" tIns="0" rIns="0" bIns="0" rtlCol="0">
            <a:spAutoFit/>
          </a:bodyPr>
          <a:lstStyle/>
          <a:p>
            <a:pPr marL="0">
              <a:lnSpc>
                <a:spcPct val="100000"/>
              </a:lnSpc>
            </a:pPr>
            <a:r>
              <a:rPr sz="1070" spc="10" dirty="0">
                <a:latin typeface="Calibri"/>
                <a:cs typeface="Calibri"/>
              </a:rPr>
              <a:t>bibliothèque municipale.</a:t>
            </a:r>
            <a:endParaRPr sz="1000">
              <a:latin typeface="Calibri"/>
              <a:cs typeface="Calibri"/>
            </a:endParaRPr>
          </a:p>
        </p:txBody>
      </p:sp>
      <p:sp>
        <p:nvSpPr>
          <p:cNvPr id="15" name="text 1"/>
          <p:cNvSpPr txBox="1"/>
          <p:nvPr/>
        </p:nvSpPr>
        <p:spPr>
          <a:xfrm>
            <a:off x="1600189" y="3969830"/>
            <a:ext cx="468081" cy="186718"/>
          </a:xfrm>
          <a:prstGeom prst="rect">
            <a:avLst/>
          </a:prstGeom>
        </p:spPr>
        <p:txBody>
          <a:bodyPr vert="horz" wrap="none" lIns="0" tIns="0" rIns="0" bIns="0" rtlCol="0">
            <a:spAutoFit/>
          </a:bodyPr>
          <a:lstStyle/>
          <a:p>
            <a:pPr marL="0">
              <a:lnSpc>
                <a:spcPct val="100000"/>
              </a:lnSpc>
            </a:pPr>
            <a:r>
              <a:rPr sz="1100" spc="10" dirty="0">
                <a:latin typeface="Calibri"/>
                <a:cs typeface="Calibri"/>
              </a:rPr>
              <a:t>adopté.</a:t>
            </a:r>
            <a:endParaRPr sz="1100">
              <a:latin typeface="Calibri"/>
              <a:cs typeface="Calibri"/>
            </a:endParaRPr>
          </a:p>
        </p:txBody>
      </p:sp>
      <p:sp>
        <p:nvSpPr>
          <p:cNvPr id="16" name="text 1"/>
          <p:cNvSpPr txBox="1"/>
          <p:nvPr/>
        </p:nvSpPr>
        <p:spPr>
          <a:xfrm>
            <a:off x="1371591" y="4314916"/>
            <a:ext cx="102702" cy="397429"/>
          </a:xfrm>
          <a:prstGeom prst="rect">
            <a:avLst/>
          </a:prstGeom>
        </p:spPr>
        <p:txBody>
          <a:bodyPr vert="horz" wrap="none" lIns="0" tIns="0" rIns="0" bIns="0" rtlCol="0">
            <a:spAutoFit/>
          </a:bodyPr>
          <a:lstStyle/>
          <a:p>
            <a:pPr marL="0">
              <a:lnSpc>
                <a:spcPct val="100000"/>
              </a:lnSpc>
            </a:pPr>
            <a:r>
              <a:rPr sz="889" spc="10" dirty="0">
                <a:latin typeface="Arial"/>
                <a:cs typeface="Arial"/>
              </a:rPr>
              <a:t></a:t>
            </a:r>
            <a:endParaRPr sz="800">
              <a:latin typeface="Arial"/>
              <a:cs typeface="Arial"/>
            </a:endParaRPr>
          </a:p>
          <a:p>
            <a:pPr marL="1">
              <a:lnSpc>
                <a:spcPct val="100000"/>
              </a:lnSpc>
            </a:pPr>
            <a:r>
              <a:rPr sz="889" spc="10" dirty="0">
                <a:latin typeface="Arial"/>
                <a:cs typeface="Arial"/>
              </a:rPr>
              <a:t></a:t>
            </a:r>
            <a:endParaRPr sz="800">
              <a:latin typeface="Arial"/>
              <a:cs typeface="Arial"/>
            </a:endParaRPr>
          </a:p>
        </p:txBody>
      </p:sp>
      <p:sp>
        <p:nvSpPr>
          <p:cNvPr id="17" name="text 1"/>
          <p:cNvSpPr txBox="1"/>
          <p:nvPr/>
        </p:nvSpPr>
        <p:spPr>
          <a:xfrm>
            <a:off x="1600191" y="4351591"/>
            <a:ext cx="4795986" cy="378742"/>
          </a:xfrm>
          <a:prstGeom prst="rect">
            <a:avLst/>
          </a:prstGeom>
        </p:spPr>
        <p:txBody>
          <a:bodyPr vert="horz" wrap="none" lIns="0" tIns="0" rIns="0" bIns="0" rtlCol="0">
            <a:spAutoFit/>
          </a:bodyPr>
          <a:lstStyle/>
          <a:p>
            <a:pPr marL="0">
              <a:lnSpc>
                <a:spcPct val="100000"/>
              </a:lnSpc>
            </a:pPr>
            <a:r>
              <a:rPr sz="1100" spc="10" dirty="0">
                <a:latin typeface="Calibri"/>
                <a:cs typeface="Calibri"/>
              </a:rPr>
              <a:t>La directrice générale dépose le rapport annuel sur la gesƟon contractuelle.</a:t>
            </a:r>
            <a:endParaRPr sz="1100">
              <a:latin typeface="Calibri"/>
              <a:cs typeface="Calibri"/>
            </a:endParaRPr>
          </a:p>
          <a:p>
            <a:pPr marL="1">
              <a:lnSpc>
                <a:spcPct val="100000"/>
              </a:lnSpc>
            </a:pPr>
            <a:r>
              <a:rPr sz="1070" spc="10" dirty="0">
                <a:latin typeface="Calibri"/>
                <a:cs typeface="Calibri"/>
              </a:rPr>
              <a:t>L’agrandissement de l’Hôtel de ville est nommé Espace 415 et les séances du Conseil</a:t>
            </a:r>
            <a:endParaRPr sz="1000">
              <a:latin typeface="Calibri"/>
              <a:cs typeface="Calibri"/>
            </a:endParaRPr>
          </a:p>
        </p:txBody>
      </p:sp>
      <p:sp>
        <p:nvSpPr>
          <p:cNvPr id="18" name="text 1"/>
          <p:cNvSpPr txBox="1"/>
          <p:nvPr/>
        </p:nvSpPr>
        <p:spPr>
          <a:xfrm>
            <a:off x="1371584" y="4881844"/>
            <a:ext cx="102700" cy="205405"/>
          </a:xfrm>
          <a:prstGeom prst="rect">
            <a:avLst/>
          </a:prstGeom>
        </p:spPr>
        <p:txBody>
          <a:bodyPr vert="horz" wrap="none" lIns="0" tIns="0" rIns="0" bIns="0" rtlCol="0">
            <a:spAutoFit/>
          </a:bodyPr>
          <a:lstStyle/>
          <a:p>
            <a:pPr marL="0">
              <a:lnSpc>
                <a:spcPct val="100000"/>
              </a:lnSpc>
            </a:pPr>
            <a:r>
              <a:rPr sz="889" spc="10" dirty="0">
                <a:latin typeface="Arial"/>
                <a:cs typeface="Arial"/>
              </a:rPr>
              <a:t></a:t>
            </a:r>
            <a:endParaRPr sz="800">
              <a:latin typeface="Arial"/>
              <a:cs typeface="Arial"/>
            </a:endParaRPr>
          </a:p>
        </p:txBody>
      </p:sp>
      <p:sp>
        <p:nvSpPr>
          <p:cNvPr id="19" name="text 1"/>
          <p:cNvSpPr txBox="1"/>
          <p:nvPr/>
        </p:nvSpPr>
        <p:spPr>
          <a:xfrm>
            <a:off x="1600184" y="4918519"/>
            <a:ext cx="5003408" cy="371884"/>
          </a:xfrm>
          <a:prstGeom prst="rect">
            <a:avLst/>
          </a:prstGeom>
        </p:spPr>
        <p:txBody>
          <a:bodyPr vert="horz" wrap="none" lIns="0" tIns="0" rIns="0" bIns="0" rtlCol="0">
            <a:spAutoFit/>
          </a:bodyPr>
          <a:lstStyle/>
          <a:p>
            <a:pPr marL="0">
              <a:lnSpc>
                <a:spcPct val="100000"/>
              </a:lnSpc>
            </a:pPr>
            <a:r>
              <a:rPr sz="1070" spc="10" dirty="0">
                <a:latin typeface="Calibri"/>
                <a:cs typeface="Calibri"/>
              </a:rPr>
              <a:t>Mercier &amp; Fils est le soumissionnaire sélecƟonné pour les travaux de réfecƟon sur la Rte</a:t>
            </a:r>
            <a:endParaRPr sz="1000">
              <a:latin typeface="Calibri"/>
              <a:cs typeface="Calibri"/>
            </a:endParaRPr>
          </a:p>
          <a:p>
            <a:pPr marL="8">
              <a:lnSpc>
                <a:spcPct val="100000"/>
              </a:lnSpc>
            </a:pPr>
            <a:r>
              <a:rPr sz="1100" spc="10" dirty="0">
                <a:latin typeface="Calibri"/>
                <a:cs typeface="Calibri"/>
              </a:rPr>
              <a:t>des Érablières au montant de 249 495.75 $ et de Pavage centre sud du Québec Inc. au</a:t>
            </a:r>
            <a:endParaRPr sz="1100">
              <a:latin typeface="Calibri"/>
              <a:cs typeface="Calibri"/>
            </a:endParaRPr>
          </a:p>
        </p:txBody>
      </p:sp>
      <p:sp>
        <p:nvSpPr>
          <p:cNvPr id="20" name="text 1"/>
          <p:cNvSpPr txBox="1"/>
          <p:nvPr/>
        </p:nvSpPr>
        <p:spPr>
          <a:xfrm>
            <a:off x="1371595" y="5441913"/>
            <a:ext cx="102700" cy="205405"/>
          </a:xfrm>
          <a:prstGeom prst="rect">
            <a:avLst/>
          </a:prstGeom>
        </p:spPr>
        <p:txBody>
          <a:bodyPr vert="horz" wrap="none" lIns="0" tIns="0" rIns="0" bIns="0" rtlCol="0">
            <a:spAutoFit/>
          </a:bodyPr>
          <a:lstStyle/>
          <a:p>
            <a:pPr marL="0">
              <a:lnSpc>
                <a:spcPct val="100000"/>
              </a:lnSpc>
            </a:pPr>
            <a:r>
              <a:rPr sz="889" spc="10" dirty="0">
                <a:latin typeface="Arial"/>
                <a:cs typeface="Arial"/>
              </a:rPr>
              <a:t></a:t>
            </a:r>
            <a:endParaRPr sz="800">
              <a:latin typeface="Arial"/>
              <a:cs typeface="Arial"/>
            </a:endParaRPr>
          </a:p>
        </p:txBody>
      </p:sp>
      <p:sp>
        <p:nvSpPr>
          <p:cNvPr id="21" name="text 1"/>
          <p:cNvSpPr txBox="1"/>
          <p:nvPr/>
        </p:nvSpPr>
        <p:spPr>
          <a:xfrm>
            <a:off x="1600195" y="5478589"/>
            <a:ext cx="4634056" cy="371122"/>
          </a:xfrm>
          <a:prstGeom prst="rect">
            <a:avLst/>
          </a:prstGeom>
        </p:spPr>
        <p:txBody>
          <a:bodyPr vert="horz" wrap="none" lIns="0" tIns="0" rIns="0" bIns="0" rtlCol="0">
            <a:spAutoFit/>
          </a:bodyPr>
          <a:lstStyle/>
          <a:p>
            <a:pPr marL="0">
              <a:lnSpc>
                <a:spcPct val="100000"/>
              </a:lnSpc>
            </a:pPr>
            <a:r>
              <a:rPr sz="1070" spc="10" dirty="0">
                <a:latin typeface="Calibri"/>
                <a:cs typeface="Calibri"/>
              </a:rPr>
              <a:t>La municipalité accepte le départ de M. Dominic Paradis au poste d’inspecteur en</a:t>
            </a:r>
            <a:endParaRPr sz="1000">
              <a:latin typeface="Calibri"/>
              <a:cs typeface="Calibri"/>
            </a:endParaRPr>
          </a:p>
          <a:p>
            <a:pPr marL="0">
              <a:lnSpc>
                <a:spcPct val="100000"/>
              </a:lnSpc>
            </a:pPr>
            <a:r>
              <a:rPr sz="1100" spc="10" dirty="0">
                <a:latin typeface="Calibri"/>
                <a:cs typeface="Calibri"/>
              </a:rPr>
              <a:t>bâƟment et une oﬀre d’emploi sera diﬀusée prochainement.</a:t>
            </a:r>
            <a:endParaRPr sz="1100">
              <a:latin typeface="Calibri"/>
              <a:cs typeface="Calibri"/>
            </a:endParaRPr>
          </a:p>
        </p:txBody>
      </p:sp>
      <p:sp>
        <p:nvSpPr>
          <p:cNvPr id="22" name="text 1"/>
          <p:cNvSpPr txBox="1"/>
          <p:nvPr/>
        </p:nvSpPr>
        <p:spPr>
          <a:xfrm>
            <a:off x="1600191" y="6038659"/>
            <a:ext cx="1373343" cy="186718"/>
          </a:xfrm>
          <a:prstGeom prst="rect">
            <a:avLst/>
          </a:prstGeom>
        </p:spPr>
        <p:txBody>
          <a:bodyPr vert="horz" wrap="none" lIns="0" tIns="0" rIns="0" bIns="0" rtlCol="0">
            <a:spAutoFit/>
          </a:bodyPr>
          <a:lstStyle/>
          <a:p>
            <a:pPr marL="0">
              <a:lnSpc>
                <a:spcPct val="100000"/>
              </a:lnSpc>
            </a:pPr>
            <a:r>
              <a:rPr sz="1070" spc="10" dirty="0">
                <a:latin typeface="Calibri"/>
                <a:cs typeface="Calibri"/>
              </a:rPr>
              <a:t>acceptée par le Conseil.</a:t>
            </a:r>
            <a:endParaRPr sz="1000">
              <a:latin typeface="Calibri"/>
              <a:cs typeface="Calibri"/>
            </a:endParaRPr>
          </a:p>
        </p:txBody>
      </p:sp>
      <p:sp>
        <p:nvSpPr>
          <p:cNvPr id="23" name="text 1"/>
          <p:cNvSpPr txBox="1"/>
          <p:nvPr/>
        </p:nvSpPr>
        <p:spPr>
          <a:xfrm>
            <a:off x="1600185" y="6413563"/>
            <a:ext cx="1355049" cy="186718"/>
          </a:xfrm>
          <a:prstGeom prst="rect">
            <a:avLst/>
          </a:prstGeom>
        </p:spPr>
        <p:txBody>
          <a:bodyPr vert="horz" wrap="none" lIns="0" tIns="0" rIns="0" bIns="0" rtlCol="0">
            <a:spAutoFit/>
          </a:bodyPr>
          <a:lstStyle/>
          <a:p>
            <a:pPr marL="0">
              <a:lnSpc>
                <a:spcPct val="100000"/>
              </a:lnSpc>
            </a:pPr>
            <a:r>
              <a:rPr sz="1100" spc="10" dirty="0">
                <a:latin typeface="Calibri"/>
                <a:cs typeface="Calibri"/>
              </a:rPr>
              <a:t>montant de 8 619.68 $.</a:t>
            </a:r>
            <a:endParaRPr sz="1100">
              <a:latin typeface="Calibri"/>
              <a:cs typeface="Calibri"/>
            </a:endParaRPr>
          </a:p>
        </p:txBody>
      </p:sp>
      <p:sp>
        <p:nvSpPr>
          <p:cNvPr id="24" name="text 1"/>
          <p:cNvSpPr txBox="1"/>
          <p:nvPr/>
        </p:nvSpPr>
        <p:spPr>
          <a:xfrm>
            <a:off x="4260320" y="6591489"/>
            <a:ext cx="95392" cy="119377"/>
          </a:xfrm>
          <a:prstGeom prst="rect">
            <a:avLst/>
          </a:prstGeom>
        </p:spPr>
        <p:txBody>
          <a:bodyPr vert="horz" wrap="none" lIns="0" tIns="0" rIns="0" bIns="0" rtlCol="0">
            <a:spAutoFit/>
          </a:bodyPr>
          <a:lstStyle/>
          <a:p>
            <a:pPr marL="0">
              <a:lnSpc>
                <a:spcPct val="100000"/>
              </a:lnSpc>
            </a:pPr>
            <a:r>
              <a:rPr sz="700" spc="10" dirty="0">
                <a:latin typeface="Calibri"/>
                <a:cs typeface="Calibri"/>
              </a:rPr>
              <a:t>er</a:t>
            </a:r>
            <a:endParaRPr sz="700">
              <a:latin typeface="Calibri"/>
              <a:cs typeface="Calibri"/>
            </a:endParaRPr>
          </a:p>
        </p:txBody>
      </p:sp>
      <p:sp>
        <p:nvSpPr>
          <p:cNvPr id="25" name="text 1"/>
          <p:cNvSpPr txBox="1"/>
          <p:nvPr/>
        </p:nvSpPr>
        <p:spPr>
          <a:xfrm>
            <a:off x="4335758" y="6597744"/>
            <a:ext cx="2288783" cy="193799"/>
          </a:xfrm>
          <a:prstGeom prst="rect">
            <a:avLst/>
          </a:prstGeom>
        </p:spPr>
        <p:txBody>
          <a:bodyPr vert="horz" wrap="none" lIns="0" tIns="0" rIns="0" bIns="0" rtlCol="0">
            <a:spAutoFit/>
          </a:bodyPr>
          <a:lstStyle/>
          <a:p>
            <a:pPr marL="0">
              <a:lnSpc>
                <a:spcPct val="100000"/>
              </a:lnSpc>
            </a:pPr>
            <a:r>
              <a:rPr sz="1009" spc="10" dirty="0">
                <a:latin typeface="Calibri"/>
                <a:cs typeface="Calibri"/>
              </a:rPr>
              <a:t> juillet </a:t>
            </a:r>
            <a:r>
              <a:rPr sz="1009" i="1" spc="10" dirty="0">
                <a:latin typeface="Arial"/>
                <a:cs typeface="Arial"/>
              </a:rPr>
              <a:t>Le Canada en fête</a:t>
            </a:r>
            <a:r>
              <a:rPr sz="1009" spc="10" dirty="0">
                <a:latin typeface="Calibri"/>
                <a:cs typeface="Calibri"/>
              </a:rPr>
              <a:t> au montant de</a:t>
            </a:r>
            <a:endParaRPr sz="1000">
              <a:latin typeface="Calibri"/>
              <a:cs typeface="Calibri"/>
            </a:endParaRPr>
          </a:p>
        </p:txBody>
      </p:sp>
      <p:sp>
        <p:nvSpPr>
          <p:cNvPr id="26" name="text 1"/>
          <p:cNvSpPr txBox="1"/>
          <p:nvPr/>
        </p:nvSpPr>
        <p:spPr>
          <a:xfrm>
            <a:off x="1600183" y="6789228"/>
            <a:ext cx="593810" cy="186718"/>
          </a:xfrm>
          <a:prstGeom prst="rect">
            <a:avLst/>
          </a:prstGeom>
        </p:spPr>
        <p:txBody>
          <a:bodyPr vert="horz" wrap="none" lIns="0" tIns="0" rIns="0" bIns="0" rtlCol="0">
            <a:spAutoFit/>
          </a:bodyPr>
          <a:lstStyle/>
          <a:p>
            <a:pPr marL="0">
              <a:lnSpc>
                <a:spcPct val="100000"/>
              </a:lnSpc>
            </a:pPr>
            <a:r>
              <a:rPr sz="1100" spc="10" dirty="0">
                <a:latin typeface="Calibri"/>
                <a:cs typeface="Calibri"/>
              </a:rPr>
              <a:t>1920.00 $</a:t>
            </a:r>
            <a:endParaRPr sz="1100">
              <a:latin typeface="Calibri"/>
              <a:cs typeface="Calibri"/>
            </a:endParaRPr>
          </a:p>
        </p:txBody>
      </p:sp>
      <p:sp>
        <p:nvSpPr>
          <p:cNvPr id="27" name="text 1"/>
          <p:cNvSpPr txBox="1"/>
          <p:nvPr/>
        </p:nvSpPr>
        <p:spPr>
          <a:xfrm>
            <a:off x="1600183" y="7164895"/>
            <a:ext cx="4694670" cy="371122"/>
          </a:xfrm>
          <a:prstGeom prst="rect">
            <a:avLst/>
          </a:prstGeom>
        </p:spPr>
        <p:txBody>
          <a:bodyPr vert="horz" wrap="none" lIns="0" tIns="0" rIns="0" bIns="0" rtlCol="0">
            <a:spAutoFit/>
          </a:bodyPr>
          <a:lstStyle/>
          <a:p>
            <a:pPr marL="2">
              <a:lnSpc>
                <a:spcPct val="100000"/>
              </a:lnSpc>
            </a:pPr>
            <a:r>
              <a:rPr sz="1070" spc="10" dirty="0">
                <a:latin typeface="Calibri"/>
                <a:cs typeface="Calibri"/>
              </a:rPr>
              <a:t>embauchés pour les acƟvités sporƟves pour cet été : Antoine Boilard (DEK enfant),</a:t>
            </a:r>
            <a:endParaRPr sz="1000">
              <a:latin typeface="Calibri"/>
              <a:cs typeface="Calibri"/>
            </a:endParaRPr>
          </a:p>
          <a:p>
            <a:pPr marL="0">
              <a:lnSpc>
                <a:spcPct val="100000"/>
              </a:lnSpc>
            </a:pPr>
            <a:r>
              <a:rPr sz="1100" spc="10" dirty="0">
                <a:latin typeface="Calibri"/>
                <a:cs typeface="Calibri"/>
              </a:rPr>
              <a:t>Jessica Routhier (soccer) et M. Gessé Poirier-Dulac (DEK adulte).</a:t>
            </a:r>
            <a:endParaRPr sz="110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1"/>
          <p:cNvSpPr/>
          <p:nvPr/>
        </p:nvSpPr>
        <p:spPr>
          <a:xfrm>
            <a:off x="2971800" y="1527048"/>
            <a:ext cx="1828800" cy="12192"/>
          </a:xfrm>
          <a:custGeom>
            <a:avLst/>
            <a:gdLst/>
            <a:ahLst/>
            <a:cxnLst/>
            <a:rect l="l" t="t" r="r" b="b"/>
            <a:pathLst>
              <a:path w="1828800" h="12192">
                <a:moveTo>
                  <a:pt x="0" y="12192"/>
                </a:moveTo>
                <a:lnTo>
                  <a:pt x="1828800" y="12192"/>
                </a:lnTo>
                <a:lnTo>
                  <a:pt x="1828800" y="0"/>
                </a:lnTo>
                <a:lnTo>
                  <a:pt x="0" y="0"/>
                </a:lnTo>
                <a:close/>
              </a:path>
            </a:pathLst>
          </a:custGeom>
          <a:solidFill>
            <a:srgbClr val="000000"/>
          </a:solidFill>
        </p:spPr>
        <p:txBody>
          <a:bodyPr wrap="square" lIns="0" tIns="0" rIns="0" bIns="0" rtlCol="0">
            <a:noAutofit/>
          </a:bodyPr>
          <a:lstStyle/>
          <a:p>
            <a:endParaRPr/>
          </a:p>
        </p:txBody>
      </p:sp>
      <p:sp>
        <p:nvSpPr>
          <p:cNvPr id="30" name="text 1"/>
          <p:cNvSpPr txBox="1"/>
          <p:nvPr/>
        </p:nvSpPr>
        <p:spPr>
          <a:xfrm>
            <a:off x="1582674" y="1705331"/>
            <a:ext cx="4693457" cy="274726"/>
          </a:xfrm>
          <a:prstGeom prst="rect">
            <a:avLst/>
          </a:prstGeom>
        </p:spPr>
        <p:txBody>
          <a:bodyPr vert="horz" wrap="none" lIns="0" tIns="0" rIns="0" bIns="0" rtlCol="0">
            <a:spAutoFit/>
          </a:bodyPr>
          <a:lstStyle/>
          <a:p>
            <a:pPr marL="0">
              <a:lnSpc>
                <a:spcPct val="100000"/>
              </a:lnSpc>
            </a:pPr>
            <a:r>
              <a:rPr sz="1229" b="1" spc="10" dirty="0">
                <a:latin typeface="Arial"/>
                <a:cs typeface="Arial"/>
              </a:rPr>
              <a:t> AUX CITOYENS PROPRIÉTAIRES HORS PÉRIMÈTRE URBAIN </a:t>
            </a:r>
            <a:endParaRPr sz="1200">
              <a:latin typeface="Arial"/>
              <a:cs typeface="Arial"/>
            </a:endParaRPr>
          </a:p>
        </p:txBody>
      </p:sp>
      <p:sp>
        <p:nvSpPr>
          <p:cNvPr id="2" name="object 2"/>
          <p:cNvSpPr/>
          <p:nvPr/>
        </p:nvSpPr>
        <p:spPr>
          <a:xfrm>
            <a:off x="1582674" y="1879854"/>
            <a:ext cx="4607814" cy="12193"/>
          </a:xfrm>
          <a:custGeom>
            <a:avLst/>
            <a:gdLst/>
            <a:ahLst/>
            <a:cxnLst/>
            <a:rect l="l" t="t" r="r" b="b"/>
            <a:pathLst>
              <a:path w="4607814" h="12193">
                <a:moveTo>
                  <a:pt x="0" y="12193"/>
                </a:moveTo>
                <a:lnTo>
                  <a:pt x="4607814" y="12193"/>
                </a:lnTo>
                <a:lnTo>
                  <a:pt x="4607814" y="0"/>
                </a:lnTo>
                <a:lnTo>
                  <a:pt x="0" y="0"/>
                </a:lnTo>
                <a:close/>
              </a:path>
            </a:pathLst>
          </a:custGeom>
          <a:solidFill>
            <a:srgbClr val="000000"/>
          </a:solidFill>
        </p:spPr>
        <p:txBody>
          <a:bodyPr wrap="square" lIns="0" tIns="0" rIns="0" bIns="0" rtlCol="0">
            <a:noAutofit/>
          </a:bodyPr>
          <a:lstStyle/>
          <a:p>
            <a:endParaRPr/>
          </a:p>
        </p:txBody>
      </p:sp>
      <p:sp>
        <p:nvSpPr>
          <p:cNvPr id="31" name="text 1"/>
          <p:cNvSpPr txBox="1"/>
          <p:nvPr/>
        </p:nvSpPr>
        <p:spPr>
          <a:xfrm>
            <a:off x="1168146" y="2056613"/>
            <a:ext cx="5521352" cy="274726"/>
          </a:xfrm>
          <a:prstGeom prst="rect">
            <a:avLst/>
          </a:prstGeom>
        </p:spPr>
        <p:txBody>
          <a:bodyPr vert="horz" wrap="none" lIns="0" tIns="0" rIns="0" bIns="0" rtlCol="0">
            <a:spAutoFit/>
          </a:bodyPr>
          <a:lstStyle/>
          <a:p>
            <a:pPr marL="0">
              <a:lnSpc>
                <a:spcPct val="100000"/>
              </a:lnSpc>
            </a:pPr>
            <a:r>
              <a:rPr sz="1229" b="1" spc="10" dirty="0">
                <a:latin typeface="Arial"/>
                <a:cs typeface="Arial"/>
              </a:rPr>
              <a:t>RAPPEL DE LA VIDANGE DES INSTALLATIONS SEPTIQUES AU MOIS DE </a:t>
            </a:r>
            <a:endParaRPr sz="1200">
              <a:latin typeface="Arial"/>
              <a:cs typeface="Arial"/>
            </a:endParaRPr>
          </a:p>
        </p:txBody>
      </p:sp>
      <p:sp>
        <p:nvSpPr>
          <p:cNvPr id="3" name="object 3"/>
          <p:cNvSpPr/>
          <p:nvPr/>
        </p:nvSpPr>
        <p:spPr>
          <a:xfrm>
            <a:off x="1168146" y="2231136"/>
            <a:ext cx="5436108" cy="12192"/>
          </a:xfrm>
          <a:custGeom>
            <a:avLst/>
            <a:gdLst/>
            <a:ahLst/>
            <a:cxnLst/>
            <a:rect l="l" t="t" r="r" b="b"/>
            <a:pathLst>
              <a:path w="5436108" h="12192">
                <a:moveTo>
                  <a:pt x="0" y="12192"/>
                </a:moveTo>
                <a:lnTo>
                  <a:pt x="5436108" y="12192"/>
                </a:lnTo>
                <a:lnTo>
                  <a:pt x="5436108" y="0"/>
                </a:lnTo>
                <a:lnTo>
                  <a:pt x="0" y="0"/>
                </a:lnTo>
                <a:close/>
              </a:path>
            </a:pathLst>
          </a:custGeom>
          <a:solidFill>
            <a:srgbClr val="000000"/>
          </a:solidFill>
        </p:spPr>
        <p:txBody>
          <a:bodyPr wrap="square" lIns="0" tIns="0" rIns="0" bIns="0" rtlCol="0">
            <a:noAutofit/>
          </a:bodyPr>
          <a:lstStyle/>
          <a:p>
            <a:endParaRPr/>
          </a:p>
        </p:txBody>
      </p:sp>
      <p:sp>
        <p:nvSpPr>
          <p:cNvPr id="32" name="text 1"/>
          <p:cNvSpPr txBox="1"/>
          <p:nvPr/>
        </p:nvSpPr>
        <p:spPr>
          <a:xfrm>
            <a:off x="1861566" y="2308835"/>
            <a:ext cx="4093005" cy="274726"/>
          </a:xfrm>
          <a:prstGeom prst="rect">
            <a:avLst/>
          </a:prstGeom>
        </p:spPr>
        <p:txBody>
          <a:bodyPr vert="horz" wrap="none" lIns="0" tIns="0" rIns="0" bIns="0" rtlCol="0">
            <a:spAutoFit/>
          </a:bodyPr>
          <a:lstStyle/>
          <a:p>
            <a:pPr marL="0">
              <a:lnSpc>
                <a:spcPct val="100000"/>
              </a:lnSpc>
            </a:pPr>
            <a:r>
              <a:rPr sz="1229" b="1" spc="10" dirty="0">
                <a:latin typeface="Arial"/>
                <a:cs typeface="Arial"/>
              </a:rPr>
              <a:t>SEPTEMBRE 2024  POUR  LES SECTEURS SUIVANTS :</a:t>
            </a:r>
            <a:endParaRPr sz="1200">
              <a:latin typeface="Arial"/>
              <a:cs typeface="Arial"/>
            </a:endParaRPr>
          </a:p>
        </p:txBody>
      </p:sp>
      <p:sp>
        <p:nvSpPr>
          <p:cNvPr id="4" name="object 4"/>
          <p:cNvSpPr/>
          <p:nvPr/>
        </p:nvSpPr>
        <p:spPr>
          <a:xfrm>
            <a:off x="1861566" y="2483357"/>
            <a:ext cx="4050030" cy="12193"/>
          </a:xfrm>
          <a:custGeom>
            <a:avLst/>
            <a:gdLst/>
            <a:ahLst/>
            <a:cxnLst/>
            <a:rect l="l" t="t" r="r" b="b"/>
            <a:pathLst>
              <a:path w="4050030" h="12193">
                <a:moveTo>
                  <a:pt x="0" y="12193"/>
                </a:moveTo>
                <a:lnTo>
                  <a:pt x="4050030" y="12193"/>
                </a:lnTo>
                <a:lnTo>
                  <a:pt x="4050030" y="1"/>
                </a:lnTo>
                <a:lnTo>
                  <a:pt x="0" y="1"/>
                </a:lnTo>
                <a:close/>
              </a:path>
            </a:pathLst>
          </a:custGeom>
          <a:solidFill>
            <a:srgbClr val="000000"/>
          </a:solidFill>
        </p:spPr>
        <p:txBody>
          <a:bodyPr wrap="square" lIns="0" tIns="0" rIns="0" bIns="0" rtlCol="0">
            <a:noAutofit/>
          </a:bodyPr>
          <a:lstStyle/>
          <a:p>
            <a:endParaRPr/>
          </a:p>
        </p:txBody>
      </p:sp>
      <p:sp>
        <p:nvSpPr>
          <p:cNvPr id="33" name="text 1"/>
          <p:cNvSpPr txBox="1"/>
          <p:nvPr/>
        </p:nvSpPr>
        <p:spPr>
          <a:xfrm>
            <a:off x="1141476" y="2679929"/>
            <a:ext cx="1173016" cy="274726"/>
          </a:xfrm>
          <a:prstGeom prst="rect">
            <a:avLst/>
          </a:prstGeom>
        </p:spPr>
        <p:txBody>
          <a:bodyPr vert="horz" wrap="none" lIns="0" tIns="0" rIns="0" bIns="0" rtlCol="0">
            <a:spAutoFit/>
          </a:bodyPr>
          <a:lstStyle/>
          <a:p>
            <a:pPr marL="0">
              <a:lnSpc>
                <a:spcPct val="100000"/>
              </a:lnSpc>
            </a:pPr>
            <a:r>
              <a:rPr sz="1349" b="1" spc="10" dirty="0">
                <a:latin typeface="Arial"/>
                <a:cs typeface="Arial"/>
              </a:rPr>
              <a:t>Route 269 sud</a:t>
            </a:r>
            <a:endParaRPr sz="1300">
              <a:latin typeface="Arial"/>
              <a:cs typeface="Arial"/>
            </a:endParaRPr>
          </a:p>
        </p:txBody>
      </p:sp>
      <p:sp>
        <p:nvSpPr>
          <p:cNvPr id="34" name="text 1"/>
          <p:cNvSpPr txBox="1"/>
          <p:nvPr/>
        </p:nvSpPr>
        <p:spPr>
          <a:xfrm>
            <a:off x="3838956" y="2679929"/>
            <a:ext cx="2050080" cy="274726"/>
          </a:xfrm>
          <a:prstGeom prst="rect">
            <a:avLst/>
          </a:prstGeom>
        </p:spPr>
        <p:txBody>
          <a:bodyPr vert="horz" wrap="none" lIns="0" tIns="0" rIns="0" bIns="0" rtlCol="0">
            <a:spAutoFit/>
          </a:bodyPr>
          <a:lstStyle/>
          <a:p>
            <a:pPr marL="0">
              <a:lnSpc>
                <a:spcPct val="100000"/>
              </a:lnSpc>
            </a:pPr>
            <a:r>
              <a:rPr sz="1289" b="1" spc="10" dirty="0">
                <a:latin typeface="Arial"/>
                <a:cs typeface="Arial"/>
              </a:rPr>
              <a:t>Route de la Plage Vachon</a:t>
            </a:r>
            <a:endParaRPr sz="1200">
              <a:latin typeface="Arial"/>
              <a:cs typeface="Arial"/>
            </a:endParaRPr>
          </a:p>
        </p:txBody>
      </p:sp>
      <p:sp>
        <p:nvSpPr>
          <p:cNvPr id="5" name="object 5"/>
          <p:cNvSpPr/>
          <p:nvPr/>
        </p:nvSpPr>
        <p:spPr>
          <a:xfrm>
            <a:off x="1066038" y="2632710"/>
            <a:ext cx="6097" cy="6096"/>
          </a:xfrm>
          <a:custGeom>
            <a:avLst/>
            <a:gdLst/>
            <a:ahLst/>
            <a:cxnLst/>
            <a:rect l="l" t="t" r="r" b="b"/>
            <a:pathLst>
              <a:path w="6097" h="6096">
                <a:moveTo>
                  <a:pt x="0" y="6096"/>
                </a:moveTo>
                <a:lnTo>
                  <a:pt x="6096" y="6096"/>
                </a:lnTo>
                <a:lnTo>
                  <a:pt x="6096" y="0"/>
                </a:lnTo>
                <a:lnTo>
                  <a:pt x="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1066038" y="2632710"/>
            <a:ext cx="6097" cy="6096"/>
          </a:xfrm>
          <a:custGeom>
            <a:avLst/>
            <a:gdLst/>
            <a:ahLst/>
            <a:cxnLst/>
            <a:rect l="l" t="t" r="r" b="b"/>
            <a:pathLst>
              <a:path w="6097" h="6096">
                <a:moveTo>
                  <a:pt x="0" y="6096"/>
                </a:moveTo>
                <a:lnTo>
                  <a:pt x="6096" y="6096"/>
                </a:lnTo>
                <a:lnTo>
                  <a:pt x="6096" y="0"/>
                </a:lnTo>
                <a:lnTo>
                  <a:pt x="0" y="0"/>
                </a:lnTo>
                <a:close/>
              </a:path>
            </a:pathLst>
          </a:custGeom>
          <a:solidFill>
            <a:srgbClr val="000000"/>
          </a:solidFill>
        </p:spPr>
        <p:txBody>
          <a:bodyPr wrap="square" lIns="0" tIns="0" rIns="0" bIns="0" rtlCol="0">
            <a:noAutofit/>
          </a:bodyPr>
          <a:lstStyle/>
          <a:p>
            <a:endParaRPr/>
          </a:p>
        </p:txBody>
      </p:sp>
      <p:sp>
        <p:nvSpPr>
          <p:cNvPr id="7" name="object 7"/>
          <p:cNvSpPr/>
          <p:nvPr/>
        </p:nvSpPr>
        <p:spPr>
          <a:xfrm>
            <a:off x="1072134" y="2632710"/>
            <a:ext cx="5628894" cy="6096"/>
          </a:xfrm>
          <a:custGeom>
            <a:avLst/>
            <a:gdLst/>
            <a:ahLst/>
            <a:cxnLst/>
            <a:rect l="l" t="t" r="r" b="b"/>
            <a:pathLst>
              <a:path w="5628894" h="6096">
                <a:moveTo>
                  <a:pt x="0" y="6096"/>
                </a:moveTo>
                <a:lnTo>
                  <a:pt x="5628894" y="6096"/>
                </a:lnTo>
                <a:lnTo>
                  <a:pt x="5628894" y="0"/>
                </a:lnTo>
                <a:lnTo>
                  <a:pt x="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6701028" y="2632710"/>
            <a:ext cx="6096" cy="6096"/>
          </a:xfrm>
          <a:custGeom>
            <a:avLst/>
            <a:gdLst/>
            <a:ahLst/>
            <a:cxnLst/>
            <a:rect l="l" t="t" r="r" b="b"/>
            <a:pathLst>
              <a:path w="6096" h="6096">
                <a:moveTo>
                  <a:pt x="0" y="6096"/>
                </a:moveTo>
                <a:lnTo>
                  <a:pt x="6096" y="6096"/>
                </a:lnTo>
                <a:lnTo>
                  <a:pt x="6096" y="0"/>
                </a:lnTo>
                <a:lnTo>
                  <a:pt x="0" y="0"/>
                </a:lnTo>
                <a:close/>
              </a:path>
            </a:pathLst>
          </a:custGeom>
          <a:solidFill>
            <a:srgbClr val="000000"/>
          </a:solidFill>
        </p:spPr>
        <p:txBody>
          <a:bodyPr wrap="square" lIns="0" tIns="0" rIns="0" bIns="0" rtlCol="0">
            <a:noAutofit/>
          </a:bodyPr>
          <a:lstStyle/>
          <a:p>
            <a:endParaRPr/>
          </a:p>
        </p:txBody>
      </p:sp>
      <p:sp>
        <p:nvSpPr>
          <p:cNvPr id="9" name="object 9"/>
          <p:cNvSpPr/>
          <p:nvPr/>
        </p:nvSpPr>
        <p:spPr>
          <a:xfrm>
            <a:off x="6701028" y="2632710"/>
            <a:ext cx="6096" cy="6096"/>
          </a:xfrm>
          <a:custGeom>
            <a:avLst/>
            <a:gdLst/>
            <a:ahLst/>
            <a:cxnLst/>
            <a:rect l="l" t="t" r="r" b="b"/>
            <a:pathLst>
              <a:path w="6096" h="6096">
                <a:moveTo>
                  <a:pt x="0" y="6096"/>
                </a:moveTo>
                <a:lnTo>
                  <a:pt x="6096" y="6096"/>
                </a:lnTo>
                <a:lnTo>
                  <a:pt x="6096" y="0"/>
                </a:lnTo>
                <a:lnTo>
                  <a:pt x="0" y="0"/>
                </a:lnTo>
                <a:close/>
              </a:path>
            </a:pathLst>
          </a:custGeom>
          <a:solidFill>
            <a:srgbClr val="000000"/>
          </a:solidFill>
        </p:spPr>
        <p:txBody>
          <a:bodyPr wrap="square" lIns="0" tIns="0" rIns="0" bIns="0" rtlCol="0">
            <a:noAutofit/>
          </a:bodyPr>
          <a:lstStyle/>
          <a:p>
            <a:endParaRPr/>
          </a:p>
        </p:txBody>
      </p:sp>
      <p:sp>
        <p:nvSpPr>
          <p:cNvPr id="10" name="object 10"/>
          <p:cNvSpPr/>
          <p:nvPr/>
        </p:nvSpPr>
        <p:spPr>
          <a:xfrm>
            <a:off x="1066038" y="2638806"/>
            <a:ext cx="6097" cy="364998"/>
          </a:xfrm>
          <a:custGeom>
            <a:avLst/>
            <a:gdLst/>
            <a:ahLst/>
            <a:cxnLst/>
            <a:rect l="l" t="t" r="r" b="b"/>
            <a:pathLst>
              <a:path w="6097" h="364998">
                <a:moveTo>
                  <a:pt x="0" y="364998"/>
                </a:moveTo>
                <a:lnTo>
                  <a:pt x="6096" y="364998"/>
                </a:lnTo>
                <a:lnTo>
                  <a:pt x="6096" y="1"/>
                </a:lnTo>
                <a:lnTo>
                  <a:pt x="0" y="1"/>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6701028" y="2638806"/>
            <a:ext cx="6096" cy="364998"/>
          </a:xfrm>
          <a:custGeom>
            <a:avLst/>
            <a:gdLst/>
            <a:ahLst/>
            <a:cxnLst/>
            <a:rect l="l" t="t" r="r" b="b"/>
            <a:pathLst>
              <a:path w="6096" h="364998">
                <a:moveTo>
                  <a:pt x="0" y="364998"/>
                </a:moveTo>
                <a:lnTo>
                  <a:pt x="6096" y="364998"/>
                </a:lnTo>
                <a:lnTo>
                  <a:pt x="6096" y="1"/>
                </a:lnTo>
                <a:lnTo>
                  <a:pt x="0" y="1"/>
                </a:lnTo>
                <a:close/>
              </a:path>
            </a:pathLst>
          </a:custGeom>
          <a:solidFill>
            <a:srgbClr val="000000"/>
          </a:solidFill>
        </p:spPr>
        <p:txBody>
          <a:bodyPr wrap="square" lIns="0" tIns="0" rIns="0" bIns="0" rtlCol="0">
            <a:noAutofit/>
          </a:bodyPr>
          <a:lstStyle/>
          <a:p>
            <a:endParaRPr/>
          </a:p>
        </p:txBody>
      </p:sp>
      <p:sp>
        <p:nvSpPr>
          <p:cNvPr id="35" name="text 1"/>
          <p:cNvSpPr txBox="1"/>
          <p:nvPr/>
        </p:nvSpPr>
        <p:spPr>
          <a:xfrm>
            <a:off x="1141476" y="3032735"/>
            <a:ext cx="1391710" cy="274726"/>
          </a:xfrm>
          <a:prstGeom prst="rect">
            <a:avLst/>
          </a:prstGeom>
        </p:spPr>
        <p:txBody>
          <a:bodyPr vert="horz" wrap="none" lIns="0" tIns="0" rIns="0" bIns="0" rtlCol="0">
            <a:spAutoFit/>
          </a:bodyPr>
          <a:lstStyle/>
          <a:p>
            <a:pPr marL="0">
              <a:lnSpc>
                <a:spcPct val="100000"/>
              </a:lnSpc>
            </a:pPr>
            <a:r>
              <a:rPr sz="1379" b="1" spc="10" dirty="0">
                <a:latin typeface="Arial"/>
                <a:cs typeface="Arial"/>
              </a:rPr>
              <a:t>Route 216 ouest </a:t>
            </a:r>
            <a:endParaRPr sz="1300">
              <a:latin typeface="Arial"/>
              <a:cs typeface="Arial"/>
            </a:endParaRPr>
          </a:p>
        </p:txBody>
      </p:sp>
      <p:sp>
        <p:nvSpPr>
          <p:cNvPr id="36" name="text 1"/>
          <p:cNvSpPr txBox="1"/>
          <p:nvPr/>
        </p:nvSpPr>
        <p:spPr>
          <a:xfrm>
            <a:off x="3838955" y="3032735"/>
            <a:ext cx="1061765" cy="274726"/>
          </a:xfrm>
          <a:prstGeom prst="rect">
            <a:avLst/>
          </a:prstGeom>
        </p:spPr>
        <p:txBody>
          <a:bodyPr vert="horz" wrap="none" lIns="0" tIns="0" rIns="0" bIns="0" rtlCol="0">
            <a:spAutoFit/>
          </a:bodyPr>
          <a:lstStyle/>
          <a:p>
            <a:pPr marL="0">
              <a:lnSpc>
                <a:spcPct val="100000"/>
              </a:lnSpc>
            </a:pPr>
            <a:r>
              <a:rPr sz="1289" b="1" spc="10" dirty="0">
                <a:latin typeface="Arial"/>
                <a:cs typeface="Arial"/>
              </a:rPr>
              <a:t>Rang 6 ouest</a:t>
            </a:r>
            <a:endParaRPr sz="1200">
              <a:latin typeface="Arial"/>
              <a:cs typeface="Arial"/>
            </a:endParaRPr>
          </a:p>
        </p:txBody>
      </p:sp>
      <p:sp>
        <p:nvSpPr>
          <p:cNvPr id="12" name="object 12"/>
          <p:cNvSpPr/>
          <p:nvPr/>
        </p:nvSpPr>
        <p:spPr>
          <a:xfrm>
            <a:off x="1066038" y="3003804"/>
            <a:ext cx="6097" cy="352807"/>
          </a:xfrm>
          <a:custGeom>
            <a:avLst/>
            <a:gdLst/>
            <a:ahLst/>
            <a:cxnLst/>
            <a:rect l="l" t="t" r="r" b="b"/>
            <a:pathLst>
              <a:path w="6097" h="352807">
                <a:moveTo>
                  <a:pt x="0" y="352807"/>
                </a:moveTo>
                <a:lnTo>
                  <a:pt x="6096" y="352807"/>
                </a:lnTo>
                <a:lnTo>
                  <a:pt x="6096" y="0"/>
                </a:lnTo>
                <a:lnTo>
                  <a:pt x="0" y="0"/>
                </a:lnTo>
                <a:close/>
              </a:path>
            </a:pathLst>
          </a:custGeom>
          <a:solidFill>
            <a:srgbClr val="000000"/>
          </a:solidFill>
        </p:spPr>
        <p:txBody>
          <a:bodyPr wrap="square" lIns="0" tIns="0" rIns="0" bIns="0" rtlCol="0">
            <a:noAutofit/>
          </a:bodyPr>
          <a:lstStyle/>
          <a:p>
            <a:endParaRPr/>
          </a:p>
        </p:txBody>
      </p:sp>
      <p:sp>
        <p:nvSpPr>
          <p:cNvPr id="13" name="object 13"/>
          <p:cNvSpPr/>
          <p:nvPr/>
        </p:nvSpPr>
        <p:spPr>
          <a:xfrm>
            <a:off x="6701028" y="3003804"/>
            <a:ext cx="6096" cy="352807"/>
          </a:xfrm>
          <a:custGeom>
            <a:avLst/>
            <a:gdLst/>
            <a:ahLst/>
            <a:cxnLst/>
            <a:rect l="l" t="t" r="r" b="b"/>
            <a:pathLst>
              <a:path w="6096" h="352807">
                <a:moveTo>
                  <a:pt x="0" y="352807"/>
                </a:moveTo>
                <a:lnTo>
                  <a:pt x="6096" y="352807"/>
                </a:lnTo>
                <a:lnTo>
                  <a:pt x="6096" y="0"/>
                </a:lnTo>
                <a:lnTo>
                  <a:pt x="0" y="0"/>
                </a:lnTo>
                <a:close/>
              </a:path>
            </a:pathLst>
          </a:custGeom>
          <a:solidFill>
            <a:srgbClr val="000000"/>
          </a:solidFill>
        </p:spPr>
        <p:txBody>
          <a:bodyPr wrap="square" lIns="0" tIns="0" rIns="0" bIns="0" rtlCol="0">
            <a:noAutofit/>
          </a:bodyPr>
          <a:lstStyle/>
          <a:p>
            <a:endParaRPr/>
          </a:p>
        </p:txBody>
      </p:sp>
      <p:sp>
        <p:nvSpPr>
          <p:cNvPr id="37" name="text 1"/>
          <p:cNvSpPr txBox="1"/>
          <p:nvPr/>
        </p:nvSpPr>
        <p:spPr>
          <a:xfrm>
            <a:off x="1141476" y="3385541"/>
            <a:ext cx="1175302" cy="274726"/>
          </a:xfrm>
          <a:prstGeom prst="rect">
            <a:avLst/>
          </a:prstGeom>
        </p:spPr>
        <p:txBody>
          <a:bodyPr vert="horz" wrap="none" lIns="0" tIns="0" rIns="0" bIns="0" rtlCol="0">
            <a:spAutoFit/>
          </a:bodyPr>
          <a:lstStyle/>
          <a:p>
            <a:pPr marL="0">
              <a:lnSpc>
                <a:spcPct val="100000"/>
              </a:lnSpc>
            </a:pPr>
            <a:r>
              <a:rPr sz="1289" b="1" spc="10" dirty="0">
                <a:latin typeface="Arial"/>
                <a:cs typeface="Arial"/>
              </a:rPr>
              <a:t>Rue principale</a:t>
            </a:r>
            <a:endParaRPr sz="1200">
              <a:latin typeface="Arial"/>
              <a:cs typeface="Arial"/>
            </a:endParaRPr>
          </a:p>
        </p:txBody>
      </p:sp>
      <p:sp>
        <p:nvSpPr>
          <p:cNvPr id="38" name="text 1"/>
          <p:cNvSpPr txBox="1"/>
          <p:nvPr/>
        </p:nvSpPr>
        <p:spPr>
          <a:xfrm>
            <a:off x="3838955" y="3385541"/>
            <a:ext cx="857549" cy="274726"/>
          </a:xfrm>
          <a:prstGeom prst="rect">
            <a:avLst/>
          </a:prstGeom>
        </p:spPr>
        <p:txBody>
          <a:bodyPr vert="horz" wrap="none" lIns="0" tIns="0" rIns="0" bIns="0" rtlCol="0">
            <a:spAutoFit/>
          </a:bodyPr>
          <a:lstStyle/>
          <a:p>
            <a:pPr marL="0">
              <a:lnSpc>
                <a:spcPct val="100000"/>
              </a:lnSpc>
            </a:pPr>
            <a:r>
              <a:rPr sz="1289" b="1" spc="10" dirty="0">
                <a:latin typeface="Arial"/>
                <a:cs typeface="Arial"/>
              </a:rPr>
              <a:t>Rang 6 est</a:t>
            </a:r>
            <a:endParaRPr sz="1200">
              <a:latin typeface="Arial"/>
              <a:cs typeface="Arial"/>
            </a:endParaRPr>
          </a:p>
        </p:txBody>
      </p:sp>
      <p:sp>
        <p:nvSpPr>
          <p:cNvPr id="14" name="object 14"/>
          <p:cNvSpPr/>
          <p:nvPr/>
        </p:nvSpPr>
        <p:spPr>
          <a:xfrm>
            <a:off x="1066038" y="3356610"/>
            <a:ext cx="6097" cy="352044"/>
          </a:xfrm>
          <a:custGeom>
            <a:avLst/>
            <a:gdLst/>
            <a:ahLst/>
            <a:cxnLst/>
            <a:rect l="l" t="t" r="r" b="b"/>
            <a:pathLst>
              <a:path w="6097" h="352044">
                <a:moveTo>
                  <a:pt x="0" y="352044"/>
                </a:moveTo>
                <a:lnTo>
                  <a:pt x="6096" y="352044"/>
                </a:lnTo>
                <a:lnTo>
                  <a:pt x="6096" y="0"/>
                </a:lnTo>
                <a:lnTo>
                  <a:pt x="0" y="0"/>
                </a:lnTo>
                <a:close/>
              </a:path>
            </a:pathLst>
          </a:custGeom>
          <a:solidFill>
            <a:srgbClr val="000000"/>
          </a:solidFill>
        </p:spPr>
        <p:txBody>
          <a:bodyPr wrap="square" lIns="0" tIns="0" rIns="0" bIns="0" rtlCol="0">
            <a:noAutofit/>
          </a:bodyPr>
          <a:lstStyle/>
          <a:p>
            <a:endParaRPr/>
          </a:p>
        </p:txBody>
      </p:sp>
      <p:sp>
        <p:nvSpPr>
          <p:cNvPr id="15" name="object 15"/>
          <p:cNvSpPr/>
          <p:nvPr/>
        </p:nvSpPr>
        <p:spPr>
          <a:xfrm>
            <a:off x="6701028" y="3356610"/>
            <a:ext cx="6096" cy="352044"/>
          </a:xfrm>
          <a:custGeom>
            <a:avLst/>
            <a:gdLst/>
            <a:ahLst/>
            <a:cxnLst/>
            <a:rect l="l" t="t" r="r" b="b"/>
            <a:pathLst>
              <a:path w="6096" h="352044">
                <a:moveTo>
                  <a:pt x="0" y="352044"/>
                </a:moveTo>
                <a:lnTo>
                  <a:pt x="6096" y="352044"/>
                </a:lnTo>
                <a:lnTo>
                  <a:pt x="6096" y="0"/>
                </a:lnTo>
                <a:lnTo>
                  <a:pt x="0" y="0"/>
                </a:lnTo>
                <a:close/>
              </a:path>
            </a:pathLst>
          </a:custGeom>
          <a:solidFill>
            <a:srgbClr val="000000"/>
          </a:solidFill>
        </p:spPr>
        <p:txBody>
          <a:bodyPr wrap="square" lIns="0" tIns="0" rIns="0" bIns="0" rtlCol="0">
            <a:noAutofit/>
          </a:bodyPr>
          <a:lstStyle/>
          <a:p>
            <a:endParaRPr/>
          </a:p>
        </p:txBody>
      </p:sp>
      <p:sp>
        <p:nvSpPr>
          <p:cNvPr id="39" name="text 1"/>
          <p:cNvSpPr txBox="1"/>
          <p:nvPr/>
        </p:nvSpPr>
        <p:spPr>
          <a:xfrm>
            <a:off x="1141476" y="3737584"/>
            <a:ext cx="1419908" cy="274726"/>
          </a:xfrm>
          <a:prstGeom prst="rect">
            <a:avLst/>
          </a:prstGeom>
        </p:spPr>
        <p:txBody>
          <a:bodyPr vert="horz" wrap="none" lIns="0" tIns="0" rIns="0" bIns="0" rtlCol="0">
            <a:spAutoFit/>
          </a:bodyPr>
          <a:lstStyle/>
          <a:p>
            <a:pPr marL="0">
              <a:lnSpc>
                <a:spcPct val="100000"/>
              </a:lnSpc>
            </a:pPr>
            <a:r>
              <a:rPr sz="1289" b="1" spc="10" dirty="0">
                <a:latin typeface="Arial"/>
                <a:cs typeface="Arial"/>
              </a:rPr>
              <a:t>Route des Chutes</a:t>
            </a:r>
            <a:endParaRPr sz="1200">
              <a:latin typeface="Arial"/>
              <a:cs typeface="Arial"/>
            </a:endParaRPr>
          </a:p>
        </p:txBody>
      </p:sp>
      <p:sp>
        <p:nvSpPr>
          <p:cNvPr id="40" name="text 1"/>
          <p:cNvSpPr txBox="1"/>
          <p:nvPr/>
        </p:nvSpPr>
        <p:spPr>
          <a:xfrm>
            <a:off x="3838960" y="3737584"/>
            <a:ext cx="1624118" cy="274726"/>
          </a:xfrm>
          <a:prstGeom prst="rect">
            <a:avLst/>
          </a:prstGeom>
        </p:spPr>
        <p:txBody>
          <a:bodyPr vert="horz" wrap="none" lIns="0" tIns="0" rIns="0" bIns="0" rtlCol="0">
            <a:spAutoFit/>
          </a:bodyPr>
          <a:lstStyle/>
          <a:p>
            <a:pPr marL="0">
              <a:lnSpc>
                <a:spcPct val="100000"/>
              </a:lnSpc>
            </a:pPr>
            <a:r>
              <a:rPr sz="1289" b="1" spc="10" dirty="0">
                <a:latin typeface="Arial"/>
                <a:cs typeface="Arial"/>
              </a:rPr>
              <a:t>Rang 11 d’Inverness</a:t>
            </a:r>
            <a:endParaRPr sz="1200">
              <a:latin typeface="Arial"/>
              <a:cs typeface="Arial"/>
            </a:endParaRPr>
          </a:p>
        </p:txBody>
      </p:sp>
      <p:sp>
        <p:nvSpPr>
          <p:cNvPr id="16" name="object 16"/>
          <p:cNvSpPr/>
          <p:nvPr/>
        </p:nvSpPr>
        <p:spPr>
          <a:xfrm>
            <a:off x="1066038" y="3708654"/>
            <a:ext cx="6097" cy="352806"/>
          </a:xfrm>
          <a:custGeom>
            <a:avLst/>
            <a:gdLst/>
            <a:ahLst/>
            <a:cxnLst/>
            <a:rect l="l" t="t" r="r" b="b"/>
            <a:pathLst>
              <a:path w="6097" h="352806">
                <a:moveTo>
                  <a:pt x="0" y="352806"/>
                </a:moveTo>
                <a:lnTo>
                  <a:pt x="6096" y="352806"/>
                </a:lnTo>
                <a:lnTo>
                  <a:pt x="6096" y="0"/>
                </a:lnTo>
                <a:lnTo>
                  <a:pt x="0" y="0"/>
                </a:lnTo>
                <a:close/>
              </a:path>
            </a:pathLst>
          </a:custGeom>
          <a:solidFill>
            <a:srgbClr val="000000"/>
          </a:solidFill>
        </p:spPr>
        <p:txBody>
          <a:bodyPr wrap="square" lIns="0" tIns="0" rIns="0" bIns="0" rtlCol="0">
            <a:noAutofit/>
          </a:bodyPr>
          <a:lstStyle/>
          <a:p>
            <a:endParaRPr/>
          </a:p>
        </p:txBody>
      </p:sp>
      <p:sp>
        <p:nvSpPr>
          <p:cNvPr id="17" name="object 17"/>
          <p:cNvSpPr/>
          <p:nvPr/>
        </p:nvSpPr>
        <p:spPr>
          <a:xfrm>
            <a:off x="6701028" y="3708654"/>
            <a:ext cx="6096" cy="352806"/>
          </a:xfrm>
          <a:custGeom>
            <a:avLst/>
            <a:gdLst/>
            <a:ahLst/>
            <a:cxnLst/>
            <a:rect l="l" t="t" r="r" b="b"/>
            <a:pathLst>
              <a:path w="6096" h="352806">
                <a:moveTo>
                  <a:pt x="0" y="352806"/>
                </a:moveTo>
                <a:lnTo>
                  <a:pt x="6096" y="352806"/>
                </a:lnTo>
                <a:lnTo>
                  <a:pt x="6096" y="0"/>
                </a:lnTo>
                <a:lnTo>
                  <a:pt x="0" y="0"/>
                </a:lnTo>
                <a:close/>
              </a:path>
            </a:pathLst>
          </a:custGeom>
          <a:solidFill>
            <a:srgbClr val="000000"/>
          </a:solidFill>
        </p:spPr>
        <p:txBody>
          <a:bodyPr wrap="square" lIns="0" tIns="0" rIns="0" bIns="0" rtlCol="0">
            <a:noAutofit/>
          </a:bodyPr>
          <a:lstStyle/>
          <a:p>
            <a:endParaRPr/>
          </a:p>
        </p:txBody>
      </p:sp>
      <p:sp>
        <p:nvSpPr>
          <p:cNvPr id="41" name="text 1"/>
          <p:cNvSpPr txBox="1"/>
          <p:nvPr/>
        </p:nvSpPr>
        <p:spPr>
          <a:xfrm>
            <a:off x="1141476" y="4090391"/>
            <a:ext cx="576371" cy="274726"/>
          </a:xfrm>
          <a:prstGeom prst="rect">
            <a:avLst/>
          </a:prstGeom>
        </p:spPr>
        <p:txBody>
          <a:bodyPr vert="horz" wrap="none" lIns="0" tIns="0" rIns="0" bIns="0" rtlCol="0">
            <a:spAutoFit/>
          </a:bodyPr>
          <a:lstStyle/>
          <a:p>
            <a:pPr marL="0">
              <a:lnSpc>
                <a:spcPct val="100000"/>
              </a:lnSpc>
            </a:pPr>
            <a:r>
              <a:rPr sz="1349" b="1" spc="10" dirty="0">
                <a:latin typeface="Arial"/>
                <a:cs typeface="Arial"/>
              </a:rPr>
              <a:t>Rang 7</a:t>
            </a:r>
            <a:endParaRPr sz="1300">
              <a:latin typeface="Arial"/>
              <a:cs typeface="Arial"/>
            </a:endParaRPr>
          </a:p>
        </p:txBody>
      </p:sp>
      <p:sp>
        <p:nvSpPr>
          <p:cNvPr id="42" name="text 1"/>
          <p:cNvSpPr txBox="1"/>
          <p:nvPr/>
        </p:nvSpPr>
        <p:spPr>
          <a:xfrm>
            <a:off x="3838958" y="4090391"/>
            <a:ext cx="1232453" cy="274726"/>
          </a:xfrm>
          <a:prstGeom prst="rect">
            <a:avLst/>
          </a:prstGeom>
        </p:spPr>
        <p:txBody>
          <a:bodyPr vert="horz" wrap="none" lIns="0" tIns="0" rIns="0" bIns="0" rtlCol="0">
            <a:spAutoFit/>
          </a:bodyPr>
          <a:lstStyle/>
          <a:p>
            <a:pPr marL="0">
              <a:lnSpc>
                <a:spcPct val="100000"/>
              </a:lnSpc>
            </a:pPr>
            <a:r>
              <a:rPr sz="1289" b="1" spc="10" dirty="0">
                <a:latin typeface="Arial"/>
                <a:cs typeface="Arial"/>
              </a:rPr>
              <a:t>Rang St-Michel</a:t>
            </a:r>
            <a:endParaRPr sz="1200">
              <a:latin typeface="Arial"/>
              <a:cs typeface="Arial"/>
            </a:endParaRPr>
          </a:p>
        </p:txBody>
      </p:sp>
      <p:sp>
        <p:nvSpPr>
          <p:cNvPr id="18" name="object 18"/>
          <p:cNvSpPr/>
          <p:nvPr/>
        </p:nvSpPr>
        <p:spPr>
          <a:xfrm>
            <a:off x="1066038" y="4061460"/>
            <a:ext cx="6097" cy="352806"/>
          </a:xfrm>
          <a:custGeom>
            <a:avLst/>
            <a:gdLst/>
            <a:ahLst/>
            <a:cxnLst/>
            <a:rect l="l" t="t" r="r" b="b"/>
            <a:pathLst>
              <a:path w="6097" h="352806">
                <a:moveTo>
                  <a:pt x="0" y="352806"/>
                </a:moveTo>
                <a:lnTo>
                  <a:pt x="6096" y="352806"/>
                </a:lnTo>
                <a:lnTo>
                  <a:pt x="6096" y="0"/>
                </a:lnTo>
                <a:lnTo>
                  <a:pt x="0" y="0"/>
                </a:lnTo>
                <a:close/>
              </a:path>
            </a:pathLst>
          </a:custGeom>
          <a:solidFill>
            <a:srgbClr val="000000"/>
          </a:solidFill>
        </p:spPr>
        <p:txBody>
          <a:bodyPr wrap="square" lIns="0" tIns="0" rIns="0" bIns="0" rtlCol="0">
            <a:noAutofit/>
          </a:bodyPr>
          <a:lstStyle/>
          <a:p>
            <a:endParaRPr/>
          </a:p>
        </p:txBody>
      </p:sp>
      <p:sp>
        <p:nvSpPr>
          <p:cNvPr id="19" name="object 19"/>
          <p:cNvSpPr/>
          <p:nvPr/>
        </p:nvSpPr>
        <p:spPr>
          <a:xfrm>
            <a:off x="6701028" y="4061460"/>
            <a:ext cx="6096" cy="352806"/>
          </a:xfrm>
          <a:custGeom>
            <a:avLst/>
            <a:gdLst/>
            <a:ahLst/>
            <a:cxnLst/>
            <a:rect l="l" t="t" r="r" b="b"/>
            <a:pathLst>
              <a:path w="6096" h="352806">
                <a:moveTo>
                  <a:pt x="0" y="352806"/>
                </a:moveTo>
                <a:lnTo>
                  <a:pt x="6096" y="352806"/>
                </a:lnTo>
                <a:lnTo>
                  <a:pt x="6096" y="0"/>
                </a:lnTo>
                <a:lnTo>
                  <a:pt x="0" y="0"/>
                </a:lnTo>
                <a:close/>
              </a:path>
            </a:pathLst>
          </a:custGeom>
          <a:solidFill>
            <a:srgbClr val="000000"/>
          </a:solidFill>
        </p:spPr>
        <p:txBody>
          <a:bodyPr wrap="square" lIns="0" tIns="0" rIns="0" bIns="0" rtlCol="0">
            <a:noAutofit/>
          </a:bodyPr>
          <a:lstStyle/>
          <a:p>
            <a:endParaRPr/>
          </a:p>
        </p:txBody>
      </p:sp>
      <p:sp>
        <p:nvSpPr>
          <p:cNvPr id="43" name="text 1"/>
          <p:cNvSpPr txBox="1"/>
          <p:nvPr/>
        </p:nvSpPr>
        <p:spPr>
          <a:xfrm>
            <a:off x="1141476" y="4443197"/>
            <a:ext cx="1188257" cy="274726"/>
          </a:xfrm>
          <a:prstGeom prst="rect">
            <a:avLst/>
          </a:prstGeom>
        </p:spPr>
        <p:txBody>
          <a:bodyPr vert="horz" wrap="none" lIns="0" tIns="0" rIns="0" bIns="0" rtlCol="0">
            <a:spAutoFit/>
          </a:bodyPr>
          <a:lstStyle/>
          <a:p>
            <a:pPr marL="0">
              <a:lnSpc>
                <a:spcPct val="100000"/>
              </a:lnSpc>
            </a:pPr>
            <a:r>
              <a:rPr sz="1349" b="1" spc="10" dirty="0">
                <a:latin typeface="Arial"/>
                <a:cs typeface="Arial"/>
              </a:rPr>
              <a:t>Route Noonan</a:t>
            </a:r>
            <a:endParaRPr sz="1300">
              <a:latin typeface="Arial"/>
              <a:cs typeface="Arial"/>
            </a:endParaRPr>
          </a:p>
        </p:txBody>
      </p:sp>
      <p:sp>
        <p:nvSpPr>
          <p:cNvPr id="20" name="object 20"/>
          <p:cNvSpPr/>
          <p:nvPr/>
        </p:nvSpPr>
        <p:spPr>
          <a:xfrm>
            <a:off x="1066038" y="4677156"/>
            <a:ext cx="6097" cy="6096"/>
          </a:xfrm>
          <a:custGeom>
            <a:avLst/>
            <a:gdLst/>
            <a:ahLst/>
            <a:cxnLst/>
            <a:rect l="l" t="t" r="r" b="b"/>
            <a:pathLst>
              <a:path w="6097" h="6096">
                <a:moveTo>
                  <a:pt x="0" y="6096"/>
                </a:moveTo>
                <a:lnTo>
                  <a:pt x="6096" y="6096"/>
                </a:lnTo>
                <a:lnTo>
                  <a:pt x="6096" y="0"/>
                </a:lnTo>
                <a:lnTo>
                  <a:pt x="0" y="0"/>
                </a:lnTo>
                <a:close/>
              </a:path>
            </a:pathLst>
          </a:custGeom>
          <a:solidFill>
            <a:srgbClr val="000000"/>
          </a:solidFill>
        </p:spPr>
        <p:txBody>
          <a:bodyPr wrap="square" lIns="0" tIns="0" rIns="0" bIns="0" rtlCol="0">
            <a:noAutofit/>
          </a:bodyPr>
          <a:lstStyle/>
          <a:p>
            <a:endParaRPr/>
          </a:p>
        </p:txBody>
      </p:sp>
      <p:sp>
        <p:nvSpPr>
          <p:cNvPr id="21" name="object 21"/>
          <p:cNvSpPr/>
          <p:nvPr/>
        </p:nvSpPr>
        <p:spPr>
          <a:xfrm>
            <a:off x="1066038" y="4677156"/>
            <a:ext cx="6097" cy="6096"/>
          </a:xfrm>
          <a:custGeom>
            <a:avLst/>
            <a:gdLst/>
            <a:ahLst/>
            <a:cxnLst/>
            <a:rect l="l" t="t" r="r" b="b"/>
            <a:pathLst>
              <a:path w="6097" h="6096">
                <a:moveTo>
                  <a:pt x="0" y="6096"/>
                </a:moveTo>
                <a:lnTo>
                  <a:pt x="6096" y="6096"/>
                </a:lnTo>
                <a:lnTo>
                  <a:pt x="6096" y="0"/>
                </a:lnTo>
                <a:lnTo>
                  <a:pt x="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1072134" y="4677156"/>
            <a:ext cx="5628894" cy="6096"/>
          </a:xfrm>
          <a:custGeom>
            <a:avLst/>
            <a:gdLst/>
            <a:ahLst/>
            <a:cxnLst/>
            <a:rect l="l" t="t" r="r" b="b"/>
            <a:pathLst>
              <a:path w="5628894" h="6096">
                <a:moveTo>
                  <a:pt x="0" y="6096"/>
                </a:moveTo>
                <a:lnTo>
                  <a:pt x="5628894" y="6096"/>
                </a:lnTo>
                <a:lnTo>
                  <a:pt x="5628894" y="0"/>
                </a:lnTo>
                <a:lnTo>
                  <a:pt x="0" y="0"/>
                </a:lnTo>
                <a:close/>
              </a:path>
            </a:pathLst>
          </a:custGeom>
          <a:solidFill>
            <a:srgbClr val="000000"/>
          </a:solidFill>
        </p:spPr>
        <p:txBody>
          <a:bodyPr wrap="square" lIns="0" tIns="0" rIns="0" bIns="0" rtlCol="0">
            <a:noAutofit/>
          </a:bodyPr>
          <a:lstStyle/>
          <a:p>
            <a:endParaRPr/>
          </a:p>
        </p:txBody>
      </p:sp>
      <p:sp>
        <p:nvSpPr>
          <p:cNvPr id="23" name="object 23"/>
          <p:cNvSpPr/>
          <p:nvPr/>
        </p:nvSpPr>
        <p:spPr>
          <a:xfrm>
            <a:off x="6701028" y="4677156"/>
            <a:ext cx="6096" cy="6096"/>
          </a:xfrm>
          <a:custGeom>
            <a:avLst/>
            <a:gdLst/>
            <a:ahLst/>
            <a:cxnLst/>
            <a:rect l="l" t="t" r="r" b="b"/>
            <a:pathLst>
              <a:path w="6096" h="6096">
                <a:moveTo>
                  <a:pt x="0" y="6096"/>
                </a:moveTo>
                <a:lnTo>
                  <a:pt x="6096" y="6096"/>
                </a:lnTo>
                <a:lnTo>
                  <a:pt x="6096" y="0"/>
                </a:lnTo>
                <a:lnTo>
                  <a:pt x="0" y="0"/>
                </a:lnTo>
                <a:close/>
              </a:path>
            </a:pathLst>
          </a:custGeom>
          <a:solidFill>
            <a:srgbClr val="000000"/>
          </a:solidFill>
        </p:spPr>
        <p:txBody>
          <a:bodyPr wrap="square" lIns="0" tIns="0" rIns="0" bIns="0" rtlCol="0">
            <a:noAutofit/>
          </a:bodyPr>
          <a:lstStyle/>
          <a:p>
            <a:endParaRPr/>
          </a:p>
        </p:txBody>
      </p:sp>
      <p:sp>
        <p:nvSpPr>
          <p:cNvPr id="24" name="object 24"/>
          <p:cNvSpPr/>
          <p:nvPr/>
        </p:nvSpPr>
        <p:spPr>
          <a:xfrm>
            <a:off x="6701028" y="4677156"/>
            <a:ext cx="6096" cy="6096"/>
          </a:xfrm>
          <a:custGeom>
            <a:avLst/>
            <a:gdLst/>
            <a:ahLst/>
            <a:cxnLst/>
            <a:rect l="l" t="t" r="r" b="b"/>
            <a:pathLst>
              <a:path w="6096" h="6096">
                <a:moveTo>
                  <a:pt x="0" y="6096"/>
                </a:moveTo>
                <a:lnTo>
                  <a:pt x="6096" y="6096"/>
                </a:lnTo>
                <a:lnTo>
                  <a:pt x="6096" y="0"/>
                </a:lnTo>
                <a:lnTo>
                  <a:pt x="0" y="0"/>
                </a:lnTo>
                <a:close/>
              </a:path>
            </a:pathLst>
          </a:custGeom>
          <a:solidFill>
            <a:srgbClr val="000000"/>
          </a:solidFill>
        </p:spPr>
        <p:txBody>
          <a:bodyPr wrap="square" lIns="0" tIns="0" rIns="0" bIns="0" rtlCol="0">
            <a:noAutofit/>
          </a:bodyPr>
          <a:lstStyle/>
          <a:p>
            <a:endParaRPr/>
          </a:p>
        </p:txBody>
      </p:sp>
      <p:sp>
        <p:nvSpPr>
          <p:cNvPr id="25" name="object 25"/>
          <p:cNvSpPr/>
          <p:nvPr/>
        </p:nvSpPr>
        <p:spPr>
          <a:xfrm>
            <a:off x="1066038" y="4414266"/>
            <a:ext cx="6097" cy="262890"/>
          </a:xfrm>
          <a:custGeom>
            <a:avLst/>
            <a:gdLst/>
            <a:ahLst/>
            <a:cxnLst/>
            <a:rect l="l" t="t" r="r" b="b"/>
            <a:pathLst>
              <a:path w="6097" h="262890">
                <a:moveTo>
                  <a:pt x="0" y="262890"/>
                </a:moveTo>
                <a:lnTo>
                  <a:pt x="6096" y="262890"/>
                </a:lnTo>
                <a:lnTo>
                  <a:pt x="6096" y="0"/>
                </a:lnTo>
                <a:lnTo>
                  <a:pt x="0" y="0"/>
                </a:lnTo>
                <a:close/>
              </a:path>
            </a:pathLst>
          </a:custGeom>
          <a:solidFill>
            <a:srgbClr val="000000"/>
          </a:solidFill>
        </p:spPr>
        <p:txBody>
          <a:bodyPr wrap="square" lIns="0" tIns="0" rIns="0" bIns="0" rtlCol="0">
            <a:noAutofit/>
          </a:bodyPr>
          <a:lstStyle/>
          <a:p>
            <a:endParaRPr/>
          </a:p>
        </p:txBody>
      </p:sp>
      <p:sp>
        <p:nvSpPr>
          <p:cNvPr id="26" name="object 26"/>
          <p:cNvSpPr/>
          <p:nvPr/>
        </p:nvSpPr>
        <p:spPr>
          <a:xfrm>
            <a:off x="6701028" y="4414266"/>
            <a:ext cx="6096" cy="262890"/>
          </a:xfrm>
          <a:custGeom>
            <a:avLst/>
            <a:gdLst/>
            <a:ahLst/>
            <a:cxnLst/>
            <a:rect l="l" t="t" r="r" b="b"/>
            <a:pathLst>
              <a:path w="6096" h="262890">
                <a:moveTo>
                  <a:pt x="0" y="262890"/>
                </a:moveTo>
                <a:lnTo>
                  <a:pt x="6096" y="262890"/>
                </a:lnTo>
                <a:lnTo>
                  <a:pt x="6096" y="0"/>
                </a:lnTo>
                <a:lnTo>
                  <a:pt x="0" y="0"/>
                </a:lnTo>
                <a:close/>
              </a:path>
            </a:pathLst>
          </a:custGeom>
          <a:solidFill>
            <a:srgbClr val="000000"/>
          </a:solidFill>
        </p:spPr>
        <p:txBody>
          <a:bodyPr wrap="square" lIns="0" tIns="0" rIns="0" bIns="0" rtlCol="0">
            <a:noAutofit/>
          </a:bodyPr>
          <a:lstStyle/>
          <a:p>
            <a:endParaRPr/>
          </a:p>
        </p:txBody>
      </p:sp>
      <p:sp>
        <p:nvSpPr>
          <p:cNvPr id="44" name="text 1"/>
          <p:cNvSpPr txBox="1"/>
          <p:nvPr/>
        </p:nvSpPr>
        <p:spPr>
          <a:xfrm>
            <a:off x="1141473" y="4815840"/>
            <a:ext cx="5474290" cy="405232"/>
          </a:xfrm>
          <a:prstGeom prst="rect">
            <a:avLst/>
          </a:prstGeom>
        </p:spPr>
        <p:txBody>
          <a:bodyPr vert="horz" wrap="none" lIns="0" tIns="0" rIns="0" bIns="0" rtlCol="0">
            <a:spAutoFit/>
          </a:bodyPr>
          <a:lstStyle/>
          <a:p>
            <a:pPr marL="2">
              <a:lnSpc>
                <a:spcPct val="100000"/>
              </a:lnSpc>
            </a:pPr>
            <a:r>
              <a:rPr sz="1200" spc="10" dirty="0">
                <a:latin typeface="Calibri"/>
                <a:cs typeface="Calibri"/>
              </a:rPr>
              <a:t>***Pour les secteurs énumérés ci-dessus ; une lettre sera transmise en juillet par la</a:t>
            </a:r>
            <a:endParaRPr sz="1200">
              <a:latin typeface="Calibri"/>
              <a:cs typeface="Calibri"/>
            </a:endParaRPr>
          </a:p>
          <a:p>
            <a:pPr marL="0">
              <a:lnSpc>
                <a:spcPct val="100000"/>
              </a:lnSpc>
            </a:pPr>
            <a:r>
              <a:rPr sz="1200" spc="10" dirty="0">
                <a:latin typeface="Calibri"/>
                <a:cs typeface="Calibri"/>
              </a:rPr>
              <a:t>municipalité vous informant de la semaine de réalisation des travaux par l’entrepreneur</a:t>
            </a:r>
            <a:endParaRPr sz="1200">
              <a:latin typeface="Calibri"/>
              <a:cs typeface="Calibri"/>
            </a:endParaRPr>
          </a:p>
        </p:txBody>
      </p:sp>
      <p:sp>
        <p:nvSpPr>
          <p:cNvPr id="45" name="text 1"/>
          <p:cNvSpPr txBox="1"/>
          <p:nvPr/>
        </p:nvSpPr>
        <p:spPr>
          <a:xfrm>
            <a:off x="1141470" y="5410332"/>
            <a:ext cx="4078310" cy="219781"/>
          </a:xfrm>
          <a:prstGeom prst="rect">
            <a:avLst/>
          </a:prstGeom>
        </p:spPr>
        <p:txBody>
          <a:bodyPr vert="horz" wrap="none" lIns="0" tIns="0" rIns="0" bIns="0" rtlCol="0">
            <a:spAutoFit/>
          </a:bodyPr>
          <a:lstStyle/>
          <a:p>
            <a:pPr marL="0">
              <a:lnSpc>
                <a:spcPct val="100000"/>
              </a:lnSpc>
            </a:pPr>
            <a:r>
              <a:rPr sz="1079" b="1" spc="10" dirty="0">
                <a:latin typeface="Arial"/>
                <a:cs typeface="Arial"/>
              </a:rPr>
              <a:t>aucun rappel téléphonique ne sera fait par la municipalité.  ***.</a:t>
            </a:r>
            <a:endParaRPr sz="1000">
              <a:latin typeface="Arial"/>
              <a:cs typeface="Arial"/>
            </a:endParaRPr>
          </a:p>
        </p:txBody>
      </p:sp>
      <p:sp>
        <p:nvSpPr>
          <p:cNvPr id="46" name="text 1"/>
          <p:cNvSpPr txBox="1"/>
          <p:nvPr/>
        </p:nvSpPr>
        <p:spPr>
          <a:xfrm>
            <a:off x="1937762" y="5695950"/>
            <a:ext cx="3939916" cy="218236"/>
          </a:xfrm>
          <a:prstGeom prst="rect">
            <a:avLst/>
          </a:prstGeom>
        </p:spPr>
        <p:txBody>
          <a:bodyPr vert="horz" wrap="none" lIns="0" tIns="0" rIns="0" bIns="0" rtlCol="0">
            <a:spAutoFit/>
          </a:bodyPr>
          <a:lstStyle/>
          <a:p>
            <a:pPr marL="0">
              <a:lnSpc>
                <a:spcPct val="100000"/>
              </a:lnSpc>
            </a:pPr>
            <a:r>
              <a:rPr sz="1200" b="1" spc="10" dirty="0">
                <a:latin typeface="Arial"/>
                <a:cs typeface="Arial"/>
              </a:rPr>
              <a:t>Quoi faire en cas d'urgence avec votre fosse septique</a:t>
            </a:r>
            <a:endParaRPr sz="1200">
              <a:latin typeface="Arial"/>
              <a:cs typeface="Arial"/>
            </a:endParaRPr>
          </a:p>
        </p:txBody>
      </p:sp>
      <p:sp>
        <p:nvSpPr>
          <p:cNvPr id="47" name="text 1"/>
          <p:cNvSpPr txBox="1"/>
          <p:nvPr/>
        </p:nvSpPr>
        <p:spPr>
          <a:xfrm>
            <a:off x="2463539" y="6045708"/>
            <a:ext cx="2887594" cy="218237"/>
          </a:xfrm>
          <a:prstGeom prst="rect">
            <a:avLst/>
          </a:prstGeom>
        </p:spPr>
        <p:txBody>
          <a:bodyPr vert="horz" wrap="none" lIns="0" tIns="0" rIns="0" bIns="0" rtlCol="0">
            <a:spAutoFit/>
          </a:bodyPr>
          <a:lstStyle/>
          <a:p>
            <a:pPr marL="0">
              <a:lnSpc>
                <a:spcPct val="100000"/>
              </a:lnSpc>
            </a:pPr>
            <a:r>
              <a:rPr sz="1200" b="1" spc="10" dirty="0">
                <a:latin typeface="Arial"/>
                <a:cs typeface="Arial"/>
              </a:rPr>
              <a:t>Lorsque le bureau municipal est ouvert</a:t>
            </a:r>
            <a:endParaRPr sz="1200">
              <a:latin typeface="Arial"/>
              <a:cs typeface="Arial"/>
            </a:endParaRPr>
          </a:p>
        </p:txBody>
      </p:sp>
      <p:sp>
        <p:nvSpPr>
          <p:cNvPr id="27" name="object 27"/>
          <p:cNvSpPr/>
          <p:nvPr/>
        </p:nvSpPr>
        <p:spPr>
          <a:xfrm>
            <a:off x="2463546" y="6199632"/>
            <a:ext cx="2845308" cy="16002"/>
          </a:xfrm>
          <a:custGeom>
            <a:avLst/>
            <a:gdLst/>
            <a:ahLst/>
            <a:cxnLst/>
            <a:rect l="l" t="t" r="r" b="b"/>
            <a:pathLst>
              <a:path w="2845308" h="16002">
                <a:moveTo>
                  <a:pt x="0" y="16002"/>
                </a:moveTo>
                <a:lnTo>
                  <a:pt x="2845308" y="16002"/>
                </a:lnTo>
                <a:lnTo>
                  <a:pt x="2845308" y="0"/>
                </a:lnTo>
                <a:lnTo>
                  <a:pt x="0" y="0"/>
                </a:lnTo>
                <a:close/>
              </a:path>
            </a:pathLst>
          </a:custGeom>
          <a:solidFill>
            <a:srgbClr val="000000"/>
          </a:solidFill>
        </p:spPr>
        <p:txBody>
          <a:bodyPr wrap="square" lIns="0" tIns="0" rIns="0" bIns="0" rtlCol="0">
            <a:noAutofit/>
          </a:bodyPr>
          <a:lstStyle/>
          <a:p>
            <a:endParaRPr/>
          </a:p>
        </p:txBody>
      </p:sp>
      <p:sp>
        <p:nvSpPr>
          <p:cNvPr id="48" name="text 1"/>
          <p:cNvSpPr txBox="1"/>
          <p:nvPr/>
        </p:nvSpPr>
        <p:spPr>
          <a:xfrm>
            <a:off x="3035046" y="6220968"/>
            <a:ext cx="1745357" cy="208026"/>
          </a:xfrm>
          <a:prstGeom prst="rect">
            <a:avLst/>
          </a:prstGeom>
        </p:spPr>
        <p:txBody>
          <a:bodyPr vert="horz" wrap="none" lIns="0" tIns="0" rIns="0" bIns="0" rtlCol="0">
            <a:spAutoFit/>
          </a:bodyPr>
          <a:lstStyle/>
          <a:p>
            <a:pPr marL="0">
              <a:lnSpc>
                <a:spcPct val="100000"/>
              </a:lnSpc>
            </a:pPr>
            <a:r>
              <a:rPr sz="1200" spc="10" dirty="0">
                <a:latin typeface="Arial"/>
                <a:cs typeface="Arial"/>
              </a:rPr>
              <a:t>Appelez le 418-424-3321</a:t>
            </a:r>
            <a:endParaRPr sz="1200">
              <a:latin typeface="Arial"/>
              <a:cs typeface="Arial"/>
            </a:endParaRPr>
          </a:p>
        </p:txBody>
      </p:sp>
      <p:sp>
        <p:nvSpPr>
          <p:cNvPr id="49" name="text 1"/>
          <p:cNvSpPr txBox="1"/>
          <p:nvPr/>
        </p:nvSpPr>
        <p:spPr>
          <a:xfrm>
            <a:off x="2489449" y="6571488"/>
            <a:ext cx="2836539" cy="218237"/>
          </a:xfrm>
          <a:prstGeom prst="rect">
            <a:avLst/>
          </a:prstGeom>
        </p:spPr>
        <p:txBody>
          <a:bodyPr vert="horz" wrap="none" lIns="0" tIns="0" rIns="0" bIns="0" rtlCol="0">
            <a:spAutoFit/>
          </a:bodyPr>
          <a:lstStyle/>
          <a:p>
            <a:pPr marL="0">
              <a:lnSpc>
                <a:spcPct val="100000"/>
              </a:lnSpc>
            </a:pPr>
            <a:r>
              <a:rPr sz="1200" b="1" spc="10" dirty="0">
                <a:latin typeface="Arial"/>
                <a:cs typeface="Arial"/>
              </a:rPr>
              <a:t>Lorsque le bureau municipal est fermé</a:t>
            </a:r>
            <a:endParaRPr sz="1200">
              <a:latin typeface="Arial"/>
              <a:cs typeface="Arial"/>
            </a:endParaRPr>
          </a:p>
        </p:txBody>
      </p:sp>
      <p:sp>
        <p:nvSpPr>
          <p:cNvPr id="28" name="object 28"/>
          <p:cNvSpPr/>
          <p:nvPr/>
        </p:nvSpPr>
        <p:spPr>
          <a:xfrm>
            <a:off x="2489454" y="6725412"/>
            <a:ext cx="2794254" cy="16002"/>
          </a:xfrm>
          <a:custGeom>
            <a:avLst/>
            <a:gdLst/>
            <a:ahLst/>
            <a:cxnLst/>
            <a:rect l="l" t="t" r="r" b="b"/>
            <a:pathLst>
              <a:path w="2794254" h="16002">
                <a:moveTo>
                  <a:pt x="0" y="16002"/>
                </a:moveTo>
                <a:lnTo>
                  <a:pt x="2794254" y="16002"/>
                </a:lnTo>
                <a:lnTo>
                  <a:pt x="2794254" y="0"/>
                </a:lnTo>
                <a:lnTo>
                  <a:pt x="0" y="0"/>
                </a:lnTo>
                <a:close/>
              </a:path>
            </a:pathLst>
          </a:custGeom>
          <a:solidFill>
            <a:srgbClr val="000000"/>
          </a:solidFill>
        </p:spPr>
        <p:txBody>
          <a:bodyPr wrap="square" lIns="0" tIns="0" rIns="0" bIns="0" rtlCol="0">
            <a:noAutofit/>
          </a:bodyPr>
          <a:lstStyle/>
          <a:p>
            <a:endParaRPr/>
          </a:p>
        </p:txBody>
      </p:sp>
      <p:sp>
        <p:nvSpPr>
          <p:cNvPr id="50" name="text 1"/>
          <p:cNvSpPr txBox="1"/>
          <p:nvPr/>
        </p:nvSpPr>
        <p:spPr>
          <a:xfrm>
            <a:off x="3035046" y="6746748"/>
            <a:ext cx="1745357" cy="208026"/>
          </a:xfrm>
          <a:prstGeom prst="rect">
            <a:avLst/>
          </a:prstGeom>
        </p:spPr>
        <p:txBody>
          <a:bodyPr vert="horz" wrap="none" lIns="0" tIns="0" rIns="0" bIns="0" rtlCol="0">
            <a:spAutoFit/>
          </a:bodyPr>
          <a:lstStyle/>
          <a:p>
            <a:pPr marL="0">
              <a:lnSpc>
                <a:spcPct val="100000"/>
              </a:lnSpc>
            </a:pPr>
            <a:r>
              <a:rPr sz="1200" spc="10" dirty="0">
                <a:latin typeface="Arial"/>
                <a:cs typeface="Arial"/>
              </a:rPr>
              <a:t>Appelez le 418-332-2880</a:t>
            </a:r>
            <a:endParaRPr sz="1200">
              <a:latin typeface="Arial"/>
              <a:cs typeface="Arial"/>
            </a:endParaRPr>
          </a:p>
        </p:txBody>
      </p:sp>
      <p:sp>
        <p:nvSpPr>
          <p:cNvPr id="51" name="text 1"/>
          <p:cNvSpPr txBox="1"/>
          <p:nvPr/>
        </p:nvSpPr>
        <p:spPr>
          <a:xfrm>
            <a:off x="2594609" y="7097268"/>
            <a:ext cx="2626227" cy="218237"/>
          </a:xfrm>
          <a:prstGeom prst="rect">
            <a:avLst/>
          </a:prstGeom>
        </p:spPr>
        <p:txBody>
          <a:bodyPr vert="horz" wrap="none" lIns="0" tIns="0" rIns="0" bIns="0" rtlCol="0">
            <a:spAutoFit/>
          </a:bodyPr>
          <a:lstStyle/>
          <a:p>
            <a:pPr marL="0">
              <a:lnSpc>
                <a:spcPct val="100000"/>
              </a:lnSpc>
            </a:pPr>
            <a:r>
              <a:rPr sz="1200" spc="10" dirty="0">
                <a:latin typeface="Arial"/>
                <a:cs typeface="Arial"/>
              </a:rPr>
              <a:t>Un agent vous contactera rapidement.</a:t>
            </a:r>
            <a:endParaRPr sz="1200">
              <a:latin typeface="Arial"/>
              <a:cs typeface="Arial"/>
            </a:endParaRPr>
          </a:p>
        </p:txBody>
      </p:sp>
      <p:pic>
        <p:nvPicPr>
          <p:cNvPr id="52" name="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8752" y="911352"/>
            <a:ext cx="1834896" cy="597408"/>
          </a:xfrm>
          <a:prstGeom prst="rect">
            <a:avLst/>
          </a:prstGeom>
        </p:spPr>
      </p:pic>
      <p:pic>
        <p:nvPicPr>
          <p:cNvPr id="5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76" y="7267956"/>
            <a:ext cx="4971288" cy="28033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txBox="1"/>
          <p:nvPr/>
        </p:nvSpPr>
        <p:spPr>
          <a:xfrm>
            <a:off x="1143000" y="921105"/>
            <a:ext cx="5486324" cy="20528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Nouvelles du Club FADOQ                                                                                   juin 2024</a:t>
            </a:r>
            <a:endParaRPr sz="1200">
              <a:latin typeface="Times New Roman"/>
              <a:cs typeface="Times New Roman"/>
            </a:endParaRPr>
          </a:p>
        </p:txBody>
      </p:sp>
      <p:sp>
        <p:nvSpPr>
          <p:cNvPr id="4" name="text 1"/>
          <p:cNvSpPr txBox="1"/>
          <p:nvPr/>
        </p:nvSpPr>
        <p:spPr>
          <a:xfrm>
            <a:off x="3585202" y="1271625"/>
            <a:ext cx="1553646" cy="386181"/>
          </a:xfrm>
          <a:prstGeom prst="rect">
            <a:avLst/>
          </a:prstGeom>
        </p:spPr>
        <p:txBody>
          <a:bodyPr vert="horz" wrap="none" lIns="0" tIns="0" rIns="0" bIns="0" rtlCol="0">
            <a:spAutoFit/>
          </a:bodyPr>
          <a:lstStyle/>
          <a:p>
            <a:pPr marL="323850">
              <a:lnSpc>
                <a:spcPct val="100000"/>
              </a:lnSpc>
            </a:pPr>
            <a:r>
              <a:rPr sz="1200" b="1" spc="10" dirty="0">
                <a:latin typeface="Times New Roman"/>
                <a:cs typeface="Times New Roman"/>
              </a:rPr>
              <a:t>« La Gaieté »</a:t>
            </a:r>
            <a:endParaRPr sz="1200">
              <a:latin typeface="Times New Roman"/>
              <a:cs typeface="Times New Roman"/>
            </a:endParaRPr>
          </a:p>
          <a:p>
            <a:pPr marL="0">
              <a:lnSpc>
                <a:spcPct val="100000"/>
              </a:lnSpc>
            </a:pPr>
            <a:r>
              <a:rPr sz="1200" b="1" spc="10" dirty="0">
                <a:latin typeface="Times New Roman"/>
                <a:cs typeface="Times New Roman"/>
              </a:rPr>
              <a:t>Saint-Jacques de Leeds</a:t>
            </a:r>
            <a:endParaRPr sz="1200">
              <a:latin typeface="Times New Roman"/>
              <a:cs typeface="Times New Roman"/>
            </a:endParaRPr>
          </a:p>
        </p:txBody>
      </p:sp>
      <p:sp>
        <p:nvSpPr>
          <p:cNvPr id="5" name="text 1"/>
          <p:cNvSpPr txBox="1"/>
          <p:nvPr/>
        </p:nvSpPr>
        <p:spPr>
          <a:xfrm>
            <a:off x="1142995" y="1797404"/>
            <a:ext cx="1514783" cy="20528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Bonjour gens de Leeds. </a:t>
            </a:r>
            <a:endParaRPr sz="1200">
              <a:latin typeface="Times New Roman"/>
              <a:cs typeface="Times New Roman"/>
            </a:endParaRPr>
          </a:p>
        </p:txBody>
      </p:sp>
      <p:sp>
        <p:nvSpPr>
          <p:cNvPr id="6" name="text 1"/>
          <p:cNvSpPr txBox="1"/>
          <p:nvPr/>
        </p:nvSpPr>
        <p:spPr>
          <a:xfrm>
            <a:off x="1142990" y="2060294"/>
            <a:ext cx="1722052" cy="210921"/>
          </a:xfrm>
          <a:prstGeom prst="rect">
            <a:avLst/>
          </a:prstGeom>
        </p:spPr>
        <p:txBody>
          <a:bodyPr vert="horz" wrap="none" lIns="0" tIns="0" rIns="0" bIns="0" rtlCol="0">
            <a:spAutoFit/>
          </a:bodyPr>
          <a:lstStyle/>
          <a:p>
            <a:pPr marL="0">
              <a:lnSpc>
                <a:spcPct val="100000"/>
              </a:lnSpc>
            </a:pPr>
            <a:r>
              <a:rPr sz="1200" b="1" spc="10" dirty="0">
                <a:latin typeface="Times New Roman"/>
                <a:cs typeface="Times New Roman"/>
              </a:rPr>
              <a:t>Les activités de votre club</a:t>
            </a:r>
            <a:endParaRPr sz="1200">
              <a:latin typeface="Times New Roman"/>
              <a:cs typeface="Times New Roman"/>
            </a:endParaRPr>
          </a:p>
        </p:txBody>
      </p:sp>
      <p:sp>
        <p:nvSpPr>
          <p:cNvPr id="7" name="text 1"/>
          <p:cNvSpPr txBox="1"/>
          <p:nvPr/>
        </p:nvSpPr>
        <p:spPr>
          <a:xfrm>
            <a:off x="1142990" y="2323184"/>
            <a:ext cx="5524790" cy="210921"/>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Les mardis : </a:t>
            </a:r>
            <a:r>
              <a:rPr sz="1200" b="1" spc="10" dirty="0">
                <a:latin typeface="Times New Roman"/>
                <a:cs typeface="Times New Roman"/>
              </a:rPr>
              <a:t>Jeux de cartes </a:t>
            </a:r>
            <a:r>
              <a:rPr sz="1200" spc="10" dirty="0">
                <a:latin typeface="Times New Roman"/>
                <a:cs typeface="Times New Roman"/>
              </a:rPr>
              <a:t>, à 13h00, endroit à déterminer. Pour info: Thérèse au 418-</a:t>
            </a:r>
            <a:endParaRPr sz="1200">
              <a:latin typeface="Times New Roman"/>
              <a:cs typeface="Times New Roman"/>
            </a:endParaRPr>
          </a:p>
        </p:txBody>
      </p:sp>
      <p:sp>
        <p:nvSpPr>
          <p:cNvPr id="8" name="object 1"/>
          <p:cNvSpPr/>
          <p:nvPr/>
        </p:nvSpPr>
        <p:spPr>
          <a:xfrm>
            <a:off x="1954529" y="2475738"/>
            <a:ext cx="943357" cy="14478"/>
          </a:xfrm>
          <a:custGeom>
            <a:avLst/>
            <a:gdLst/>
            <a:ahLst/>
            <a:cxnLst/>
            <a:rect l="l" t="t" r="r" b="b"/>
            <a:pathLst>
              <a:path w="943357" h="14478">
                <a:moveTo>
                  <a:pt x="1" y="14478"/>
                </a:moveTo>
                <a:lnTo>
                  <a:pt x="943357" y="14478"/>
                </a:lnTo>
                <a:lnTo>
                  <a:pt x="943357" y="0"/>
                </a:lnTo>
                <a:lnTo>
                  <a:pt x="1" y="0"/>
                </a:lnTo>
                <a:close/>
              </a:path>
            </a:pathLst>
          </a:custGeom>
          <a:solidFill>
            <a:srgbClr val="000000"/>
          </a:solidFill>
        </p:spPr>
        <p:txBody>
          <a:bodyPr wrap="square" lIns="0" tIns="0" rIns="0" bIns="0" rtlCol="0">
            <a:noAutofit/>
          </a:bodyPr>
          <a:lstStyle/>
          <a:p>
            <a:endParaRPr/>
          </a:p>
        </p:txBody>
      </p:sp>
      <p:sp>
        <p:nvSpPr>
          <p:cNvPr id="9" name="text 1"/>
          <p:cNvSpPr txBox="1"/>
          <p:nvPr/>
        </p:nvSpPr>
        <p:spPr>
          <a:xfrm>
            <a:off x="1143000" y="2586075"/>
            <a:ext cx="2620447" cy="20528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424-3945 ou Rose-Anna au 418-424-3461</a:t>
            </a:r>
            <a:endParaRPr sz="1200">
              <a:latin typeface="Times New Roman"/>
              <a:cs typeface="Times New Roman"/>
            </a:endParaRPr>
          </a:p>
        </p:txBody>
      </p:sp>
      <p:sp>
        <p:nvSpPr>
          <p:cNvPr id="10" name="text 1"/>
          <p:cNvSpPr txBox="1"/>
          <p:nvPr/>
        </p:nvSpPr>
        <p:spPr>
          <a:xfrm>
            <a:off x="1142999" y="2848965"/>
            <a:ext cx="4874447" cy="210921"/>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L’activité de </a:t>
            </a:r>
            <a:r>
              <a:rPr sz="1200" b="1" spc="10" dirty="0">
                <a:latin typeface="Times New Roman"/>
                <a:cs typeface="Times New Roman"/>
              </a:rPr>
              <a:t>pétanque atout</a:t>
            </a:r>
            <a:r>
              <a:rPr sz="1200" spc="10" dirty="0">
                <a:latin typeface="Times New Roman"/>
                <a:cs typeface="Times New Roman"/>
              </a:rPr>
              <a:t> s’est terminée le 27 mai et reprendra en automne.</a:t>
            </a:r>
            <a:endParaRPr sz="1200">
              <a:latin typeface="Times New Roman"/>
              <a:cs typeface="Times New Roman"/>
            </a:endParaRPr>
          </a:p>
        </p:txBody>
      </p:sp>
      <p:sp>
        <p:nvSpPr>
          <p:cNvPr id="11" name="text 1"/>
          <p:cNvSpPr txBox="1"/>
          <p:nvPr/>
        </p:nvSpPr>
        <p:spPr>
          <a:xfrm>
            <a:off x="1143000" y="3111856"/>
            <a:ext cx="3982907" cy="210921"/>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Pour le </a:t>
            </a:r>
            <a:r>
              <a:rPr sz="1200" b="1" spc="10" dirty="0">
                <a:latin typeface="Times New Roman"/>
                <a:cs typeface="Times New Roman"/>
              </a:rPr>
              <a:t>Scrabble</a:t>
            </a:r>
            <a:r>
              <a:rPr sz="1200" spc="10" dirty="0">
                <a:latin typeface="Times New Roman"/>
                <a:cs typeface="Times New Roman"/>
              </a:rPr>
              <a:t>, communiquez avec Pierrette au 418-424-3637</a:t>
            </a:r>
            <a:endParaRPr sz="1200">
              <a:latin typeface="Times New Roman"/>
              <a:cs typeface="Times New Roman"/>
            </a:endParaRPr>
          </a:p>
        </p:txBody>
      </p:sp>
      <p:sp>
        <p:nvSpPr>
          <p:cNvPr id="2" name="object 2"/>
          <p:cNvSpPr/>
          <p:nvPr/>
        </p:nvSpPr>
        <p:spPr>
          <a:xfrm>
            <a:off x="1617726" y="3264407"/>
            <a:ext cx="575310" cy="14479"/>
          </a:xfrm>
          <a:custGeom>
            <a:avLst/>
            <a:gdLst/>
            <a:ahLst/>
            <a:cxnLst/>
            <a:rect l="l" t="t" r="r" b="b"/>
            <a:pathLst>
              <a:path w="575310" h="14479">
                <a:moveTo>
                  <a:pt x="0" y="14479"/>
                </a:moveTo>
                <a:lnTo>
                  <a:pt x="575310" y="14479"/>
                </a:lnTo>
                <a:lnTo>
                  <a:pt x="575310" y="1"/>
                </a:lnTo>
                <a:lnTo>
                  <a:pt x="0" y="1"/>
                </a:lnTo>
                <a:close/>
              </a:path>
            </a:pathLst>
          </a:custGeom>
          <a:solidFill>
            <a:srgbClr val="000000"/>
          </a:solidFill>
        </p:spPr>
        <p:txBody>
          <a:bodyPr wrap="square" lIns="0" tIns="0" rIns="0" bIns="0" rtlCol="0">
            <a:noAutofit/>
          </a:bodyPr>
          <a:lstStyle/>
          <a:p>
            <a:endParaRPr/>
          </a:p>
        </p:txBody>
      </p:sp>
      <p:sp>
        <p:nvSpPr>
          <p:cNvPr id="12" name="text 1"/>
          <p:cNvSpPr txBox="1"/>
          <p:nvPr/>
        </p:nvSpPr>
        <p:spPr>
          <a:xfrm>
            <a:off x="1142995" y="3550005"/>
            <a:ext cx="5525001" cy="380543"/>
          </a:xfrm>
          <a:prstGeom prst="rect">
            <a:avLst/>
          </a:prstGeom>
        </p:spPr>
        <p:txBody>
          <a:bodyPr vert="horz" wrap="none" lIns="0" tIns="0" rIns="0" bIns="0" rtlCol="0">
            <a:spAutoFit/>
          </a:bodyPr>
          <a:lstStyle/>
          <a:p>
            <a:pPr marL="4">
              <a:lnSpc>
                <a:spcPct val="100000"/>
              </a:lnSpc>
            </a:pPr>
            <a:r>
              <a:rPr sz="1200" b="1" spc="10" dirty="0">
                <a:latin typeface="Times New Roman"/>
                <a:cs typeface="Times New Roman"/>
              </a:rPr>
              <a:t>Le banquet annuel</a:t>
            </a:r>
            <a:r>
              <a:rPr sz="1200" spc="10" dirty="0">
                <a:latin typeface="Times New Roman"/>
                <a:cs typeface="Times New Roman"/>
              </a:rPr>
              <a:t> a eu lieu le 26 mai dernier. Environ 140 personnes étaient présentes.</a:t>
            </a:r>
            <a:endParaRPr sz="1200">
              <a:latin typeface="Times New Roman"/>
              <a:cs typeface="Times New Roman"/>
            </a:endParaRPr>
          </a:p>
          <a:p>
            <a:pPr marL="0">
              <a:lnSpc>
                <a:spcPct val="100000"/>
              </a:lnSpc>
            </a:pPr>
            <a:r>
              <a:rPr sz="1200" spc="10" dirty="0">
                <a:latin typeface="Times New Roman"/>
                <a:cs typeface="Times New Roman"/>
              </a:rPr>
              <a:t>Merci pour votre participation. Commandites reçues pour cette activité :</a:t>
            </a:r>
            <a:endParaRPr sz="1200">
              <a:latin typeface="Times New Roman"/>
              <a:cs typeface="Times New Roman"/>
            </a:endParaRPr>
          </a:p>
        </p:txBody>
      </p:sp>
      <p:sp>
        <p:nvSpPr>
          <p:cNvPr id="13" name="text 1"/>
          <p:cNvSpPr txBox="1"/>
          <p:nvPr/>
        </p:nvSpPr>
        <p:spPr>
          <a:xfrm>
            <a:off x="1600200" y="4075785"/>
            <a:ext cx="2094269" cy="386181"/>
          </a:xfrm>
          <a:prstGeom prst="rect">
            <a:avLst/>
          </a:prstGeom>
        </p:spPr>
        <p:txBody>
          <a:bodyPr vert="horz" wrap="none" lIns="0" tIns="0" rIns="0" bIns="0" rtlCol="0">
            <a:spAutoFit/>
          </a:bodyPr>
          <a:lstStyle/>
          <a:p>
            <a:pPr marL="0">
              <a:lnSpc>
                <a:spcPct val="100000"/>
              </a:lnSpc>
            </a:pPr>
            <a:r>
              <a:rPr sz="1200" b="1" spc="10" dirty="0">
                <a:latin typeface="Times New Roman"/>
                <a:cs typeface="Times New Roman"/>
              </a:rPr>
              <a:t>Caisse Desjardins de la Région</a:t>
            </a:r>
            <a:endParaRPr sz="1200" dirty="0">
              <a:latin typeface="Times New Roman"/>
              <a:cs typeface="Times New Roman"/>
            </a:endParaRPr>
          </a:p>
          <a:p>
            <a:pPr marL="0">
              <a:lnSpc>
                <a:spcPct val="100000"/>
              </a:lnSpc>
            </a:pPr>
            <a:r>
              <a:rPr sz="1200" b="1" spc="10" dirty="0">
                <a:latin typeface="Times New Roman"/>
                <a:cs typeface="Times New Roman"/>
              </a:rPr>
              <a:t>de Thetford</a:t>
            </a:r>
            <a:endParaRPr sz="1200" dirty="0">
              <a:latin typeface="Times New Roman"/>
              <a:cs typeface="Times New Roman"/>
            </a:endParaRPr>
          </a:p>
        </p:txBody>
      </p:sp>
      <p:sp>
        <p:nvSpPr>
          <p:cNvPr id="14" name="text 1"/>
          <p:cNvSpPr txBox="1"/>
          <p:nvPr/>
        </p:nvSpPr>
        <p:spPr>
          <a:xfrm>
            <a:off x="5015487" y="4075784"/>
            <a:ext cx="948618" cy="386181"/>
          </a:xfrm>
          <a:prstGeom prst="rect">
            <a:avLst/>
          </a:prstGeom>
        </p:spPr>
        <p:txBody>
          <a:bodyPr vert="horz" wrap="none" lIns="0" tIns="0" rIns="0" bIns="0" rtlCol="0">
            <a:spAutoFit/>
          </a:bodyPr>
          <a:lstStyle/>
          <a:p>
            <a:pPr marL="0">
              <a:lnSpc>
                <a:spcPct val="100000"/>
              </a:lnSpc>
            </a:pPr>
            <a:r>
              <a:rPr sz="1200" b="1" spc="10" dirty="0">
                <a:latin typeface="Times New Roman"/>
                <a:cs typeface="Times New Roman"/>
              </a:rPr>
              <a:t>Les Sénateurs</a:t>
            </a:r>
            <a:endParaRPr sz="1200">
              <a:latin typeface="Times New Roman"/>
              <a:cs typeface="Times New Roman"/>
            </a:endParaRPr>
          </a:p>
          <a:p>
            <a:pPr marL="0">
              <a:lnSpc>
                <a:spcPct val="100000"/>
              </a:lnSpc>
            </a:pPr>
            <a:r>
              <a:rPr sz="1200" b="1" spc="10" dirty="0">
                <a:latin typeface="Times New Roman"/>
                <a:cs typeface="Times New Roman"/>
              </a:rPr>
              <a:t>WalMart</a:t>
            </a:r>
            <a:endParaRPr sz="1200">
              <a:latin typeface="Times New Roman"/>
              <a:cs typeface="Times New Roman"/>
            </a:endParaRPr>
          </a:p>
        </p:txBody>
      </p:sp>
      <p:sp>
        <p:nvSpPr>
          <p:cNvPr id="15" name="text 1"/>
          <p:cNvSpPr txBox="1"/>
          <p:nvPr/>
        </p:nvSpPr>
        <p:spPr>
          <a:xfrm>
            <a:off x="1142999" y="4864454"/>
            <a:ext cx="748973" cy="20528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Pour infos: </a:t>
            </a:r>
            <a:endParaRPr sz="1200">
              <a:latin typeface="Times New Roman"/>
              <a:cs typeface="Times New Roman"/>
            </a:endParaRPr>
          </a:p>
        </p:txBody>
      </p:sp>
      <p:sp>
        <p:nvSpPr>
          <p:cNvPr id="16" name="text 1"/>
          <p:cNvSpPr txBox="1"/>
          <p:nvPr/>
        </p:nvSpPr>
        <p:spPr>
          <a:xfrm>
            <a:off x="2057399" y="4864454"/>
            <a:ext cx="3983661" cy="20528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Denis Dubois 418-424-3249      Caroline Lambert 418-424-3385</a:t>
            </a:r>
            <a:endParaRPr sz="1200">
              <a:latin typeface="Times New Roman"/>
              <a:cs typeface="Times New Roman"/>
            </a:endParaRPr>
          </a:p>
        </p:txBody>
      </p:sp>
      <p:sp>
        <p:nvSpPr>
          <p:cNvPr id="17" name="text 1"/>
          <p:cNvSpPr txBox="1"/>
          <p:nvPr/>
        </p:nvSpPr>
        <p:spPr>
          <a:xfrm>
            <a:off x="1142998" y="5302604"/>
            <a:ext cx="3944803" cy="210922"/>
          </a:xfrm>
          <a:prstGeom prst="rect">
            <a:avLst/>
          </a:prstGeom>
        </p:spPr>
        <p:txBody>
          <a:bodyPr vert="horz" wrap="none" lIns="0" tIns="0" rIns="0" bIns="0" rtlCol="0">
            <a:spAutoFit/>
          </a:bodyPr>
          <a:lstStyle/>
          <a:p>
            <a:pPr marL="0">
              <a:lnSpc>
                <a:spcPct val="100000"/>
              </a:lnSpc>
            </a:pPr>
            <a:r>
              <a:rPr sz="1200" b="1" spc="10" dirty="0">
                <a:latin typeface="Times New Roman"/>
                <a:cs typeface="Times New Roman"/>
              </a:rPr>
              <a:t>Anniversaires de naissance de nos membres en juin et juillet</a:t>
            </a:r>
            <a:endParaRPr sz="1200">
              <a:latin typeface="Times New Roman"/>
              <a:cs typeface="Times New Roman"/>
            </a:endParaRPr>
          </a:p>
        </p:txBody>
      </p:sp>
      <p:sp>
        <p:nvSpPr>
          <p:cNvPr id="18" name="text 1"/>
          <p:cNvSpPr txBox="1"/>
          <p:nvPr/>
        </p:nvSpPr>
        <p:spPr>
          <a:xfrm>
            <a:off x="1371591" y="5564733"/>
            <a:ext cx="1006533" cy="380542"/>
          </a:xfrm>
          <a:prstGeom prst="rect">
            <a:avLst/>
          </a:prstGeom>
        </p:spPr>
        <p:txBody>
          <a:bodyPr vert="horz" wrap="none" lIns="0" tIns="0" rIns="0" bIns="0" rtlCol="0">
            <a:spAutoFit/>
          </a:bodyPr>
          <a:lstStyle/>
          <a:p>
            <a:pPr marL="3">
              <a:lnSpc>
                <a:spcPct val="100000"/>
              </a:lnSpc>
            </a:pPr>
            <a:r>
              <a:rPr sz="1200" spc="10" dirty="0">
                <a:latin typeface="Times New Roman"/>
                <a:cs typeface="Times New Roman"/>
              </a:rPr>
              <a:t>Raymonde Paré</a:t>
            </a:r>
            <a:endParaRPr sz="1200">
              <a:latin typeface="Times New Roman"/>
              <a:cs typeface="Times New Roman"/>
            </a:endParaRPr>
          </a:p>
          <a:p>
            <a:pPr marL="0">
              <a:lnSpc>
                <a:spcPct val="100000"/>
              </a:lnSpc>
            </a:pPr>
            <a:r>
              <a:rPr sz="1200" spc="10" dirty="0">
                <a:latin typeface="Times New Roman"/>
                <a:cs typeface="Times New Roman"/>
              </a:rPr>
              <a:t>Claire Nadeau </a:t>
            </a:r>
            <a:endParaRPr sz="1200">
              <a:latin typeface="Times New Roman"/>
              <a:cs typeface="Times New Roman"/>
            </a:endParaRPr>
          </a:p>
        </p:txBody>
      </p:sp>
      <p:sp>
        <p:nvSpPr>
          <p:cNvPr id="19" name="text 1"/>
          <p:cNvSpPr txBox="1"/>
          <p:nvPr/>
        </p:nvSpPr>
        <p:spPr>
          <a:xfrm>
            <a:off x="2743194" y="5564733"/>
            <a:ext cx="427410" cy="205282"/>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 1 juin</a:t>
            </a:r>
            <a:endParaRPr sz="1200">
              <a:latin typeface="Times New Roman"/>
              <a:cs typeface="Times New Roman"/>
            </a:endParaRPr>
          </a:p>
        </p:txBody>
      </p:sp>
      <p:sp>
        <p:nvSpPr>
          <p:cNvPr id="20" name="text 1"/>
          <p:cNvSpPr txBox="1"/>
          <p:nvPr/>
        </p:nvSpPr>
        <p:spPr>
          <a:xfrm>
            <a:off x="2743188" y="5915252"/>
            <a:ext cx="427410" cy="205282"/>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 2 juin</a:t>
            </a:r>
            <a:endParaRPr sz="1200">
              <a:latin typeface="Times New Roman"/>
              <a:cs typeface="Times New Roman"/>
            </a:endParaRPr>
          </a:p>
        </p:txBody>
      </p:sp>
      <p:sp>
        <p:nvSpPr>
          <p:cNvPr id="21" name="text 1"/>
          <p:cNvSpPr txBox="1"/>
          <p:nvPr/>
        </p:nvSpPr>
        <p:spPr>
          <a:xfrm>
            <a:off x="1371584" y="6090512"/>
            <a:ext cx="1083494" cy="38054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Raymond Boulet</a:t>
            </a:r>
            <a:endParaRPr sz="1200">
              <a:latin typeface="Times New Roman"/>
              <a:cs typeface="Times New Roman"/>
            </a:endParaRPr>
          </a:p>
          <a:p>
            <a:pPr marL="2">
              <a:lnSpc>
                <a:spcPct val="100000"/>
              </a:lnSpc>
            </a:pPr>
            <a:r>
              <a:rPr sz="1200" spc="10" dirty="0">
                <a:latin typeface="Times New Roman"/>
                <a:cs typeface="Times New Roman"/>
              </a:rPr>
              <a:t>Yvette P. Bolduc</a:t>
            </a:r>
            <a:endParaRPr sz="1200">
              <a:latin typeface="Times New Roman"/>
              <a:cs typeface="Times New Roman"/>
            </a:endParaRPr>
          </a:p>
        </p:txBody>
      </p:sp>
      <p:sp>
        <p:nvSpPr>
          <p:cNvPr id="22" name="text 1"/>
          <p:cNvSpPr txBox="1"/>
          <p:nvPr/>
        </p:nvSpPr>
        <p:spPr>
          <a:xfrm>
            <a:off x="2743186" y="6265772"/>
            <a:ext cx="503611" cy="38054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 6 juin</a:t>
            </a:r>
            <a:endParaRPr sz="1200">
              <a:latin typeface="Times New Roman"/>
              <a:cs typeface="Times New Roman"/>
            </a:endParaRPr>
          </a:p>
          <a:p>
            <a:pPr marL="0">
              <a:lnSpc>
                <a:spcPct val="100000"/>
              </a:lnSpc>
            </a:pPr>
            <a:r>
              <a:rPr sz="1200" spc="10" dirty="0">
                <a:latin typeface="Times New Roman"/>
                <a:cs typeface="Times New Roman"/>
              </a:rPr>
              <a:t>12 juin </a:t>
            </a:r>
            <a:endParaRPr sz="1200">
              <a:latin typeface="Times New Roman"/>
              <a:cs typeface="Times New Roman"/>
            </a:endParaRPr>
          </a:p>
        </p:txBody>
      </p:sp>
      <p:sp>
        <p:nvSpPr>
          <p:cNvPr id="23" name="text 1"/>
          <p:cNvSpPr txBox="1"/>
          <p:nvPr/>
        </p:nvSpPr>
        <p:spPr>
          <a:xfrm>
            <a:off x="1371580" y="6616292"/>
            <a:ext cx="982147" cy="380542"/>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Georges Gagné</a:t>
            </a:r>
            <a:endParaRPr sz="1200">
              <a:latin typeface="Times New Roman"/>
              <a:cs typeface="Times New Roman"/>
            </a:endParaRPr>
          </a:p>
          <a:p>
            <a:pPr marL="0">
              <a:lnSpc>
                <a:spcPct val="100000"/>
              </a:lnSpc>
            </a:pPr>
            <a:r>
              <a:rPr sz="1200" spc="10" dirty="0">
                <a:latin typeface="Times New Roman"/>
                <a:cs typeface="Times New Roman"/>
              </a:rPr>
              <a:t>Linda Bolduc  </a:t>
            </a:r>
            <a:endParaRPr sz="1200">
              <a:latin typeface="Times New Roman"/>
              <a:cs typeface="Times New Roman"/>
            </a:endParaRPr>
          </a:p>
        </p:txBody>
      </p:sp>
      <p:sp>
        <p:nvSpPr>
          <p:cNvPr id="24" name="text 1"/>
          <p:cNvSpPr txBox="1"/>
          <p:nvPr/>
        </p:nvSpPr>
        <p:spPr>
          <a:xfrm>
            <a:off x="2743179" y="6791552"/>
            <a:ext cx="465511" cy="380542"/>
          </a:xfrm>
          <a:prstGeom prst="rect">
            <a:avLst/>
          </a:prstGeom>
        </p:spPr>
        <p:txBody>
          <a:bodyPr vert="horz" wrap="none" lIns="0" tIns="0" rIns="0" bIns="0" rtlCol="0">
            <a:spAutoFit/>
          </a:bodyPr>
          <a:lstStyle/>
          <a:p>
            <a:pPr marL="1">
              <a:lnSpc>
                <a:spcPct val="100000"/>
              </a:lnSpc>
            </a:pPr>
            <a:r>
              <a:rPr sz="1200" spc="10" dirty="0">
                <a:latin typeface="Times New Roman"/>
                <a:cs typeface="Times New Roman"/>
              </a:rPr>
              <a:t>16 juin</a:t>
            </a:r>
            <a:endParaRPr sz="1200">
              <a:latin typeface="Times New Roman"/>
              <a:cs typeface="Times New Roman"/>
            </a:endParaRPr>
          </a:p>
          <a:p>
            <a:pPr marL="0">
              <a:lnSpc>
                <a:spcPct val="100000"/>
              </a:lnSpc>
            </a:pPr>
            <a:r>
              <a:rPr sz="1200" spc="10" dirty="0">
                <a:latin typeface="Times New Roman"/>
                <a:cs typeface="Times New Roman"/>
              </a:rPr>
              <a:t>23 juin</a:t>
            </a:r>
            <a:endParaRPr sz="1200">
              <a:latin typeface="Times New Roman"/>
              <a:cs typeface="Times New Roman"/>
            </a:endParaRPr>
          </a:p>
        </p:txBody>
      </p:sp>
      <p:sp>
        <p:nvSpPr>
          <p:cNvPr id="25" name="text 1"/>
          <p:cNvSpPr txBox="1"/>
          <p:nvPr/>
        </p:nvSpPr>
        <p:spPr>
          <a:xfrm>
            <a:off x="1371575" y="7317332"/>
            <a:ext cx="1062917" cy="380543"/>
          </a:xfrm>
          <a:prstGeom prst="rect">
            <a:avLst/>
          </a:prstGeom>
        </p:spPr>
        <p:txBody>
          <a:bodyPr vert="horz" wrap="none" lIns="0" tIns="0" rIns="0" bIns="0" rtlCol="0">
            <a:spAutoFit/>
          </a:bodyPr>
          <a:lstStyle/>
          <a:p>
            <a:pPr marL="5">
              <a:lnSpc>
                <a:spcPct val="100000"/>
              </a:lnSpc>
            </a:pPr>
            <a:r>
              <a:rPr sz="1200" spc="10" dirty="0">
                <a:latin typeface="Times New Roman"/>
                <a:cs typeface="Times New Roman"/>
              </a:rPr>
              <a:t>Sylvie Tanguay </a:t>
            </a:r>
            <a:endParaRPr sz="1200">
              <a:latin typeface="Times New Roman"/>
              <a:cs typeface="Times New Roman"/>
            </a:endParaRPr>
          </a:p>
          <a:p>
            <a:pPr marL="0">
              <a:lnSpc>
                <a:spcPct val="100000"/>
              </a:lnSpc>
            </a:pPr>
            <a:r>
              <a:rPr sz="1200" spc="10" dirty="0">
                <a:latin typeface="Times New Roman"/>
                <a:cs typeface="Times New Roman"/>
              </a:rPr>
              <a:t>Marius Bolduc   </a:t>
            </a:r>
            <a:endParaRPr sz="1200">
              <a:latin typeface="Times New Roman"/>
              <a:cs typeface="Times New Roman"/>
            </a:endParaRPr>
          </a:p>
        </p:txBody>
      </p:sp>
      <p:sp>
        <p:nvSpPr>
          <p:cNvPr id="26" name="text 1"/>
          <p:cNvSpPr txBox="1"/>
          <p:nvPr/>
        </p:nvSpPr>
        <p:spPr>
          <a:xfrm>
            <a:off x="2743174" y="7317332"/>
            <a:ext cx="503616" cy="380543"/>
          </a:xfrm>
          <a:prstGeom prst="rect">
            <a:avLst/>
          </a:prstGeom>
        </p:spPr>
        <p:txBody>
          <a:bodyPr vert="horz" wrap="none" lIns="0" tIns="0" rIns="0" bIns="0" rtlCol="0">
            <a:spAutoFit/>
          </a:bodyPr>
          <a:lstStyle/>
          <a:p>
            <a:pPr marL="6">
              <a:lnSpc>
                <a:spcPct val="100000"/>
              </a:lnSpc>
            </a:pPr>
            <a:r>
              <a:rPr sz="1200" spc="10" dirty="0">
                <a:latin typeface="Times New Roman"/>
                <a:cs typeface="Times New Roman"/>
              </a:rPr>
              <a:t>26 juin </a:t>
            </a:r>
            <a:endParaRPr sz="1200">
              <a:latin typeface="Times New Roman"/>
              <a:cs typeface="Times New Roman"/>
            </a:endParaRPr>
          </a:p>
          <a:p>
            <a:pPr marL="0">
              <a:lnSpc>
                <a:spcPct val="100000"/>
              </a:lnSpc>
            </a:pPr>
            <a:r>
              <a:rPr sz="1200" spc="10" dirty="0">
                <a:latin typeface="Times New Roman"/>
                <a:cs typeface="Times New Roman"/>
              </a:rPr>
              <a:t>30 juin </a:t>
            </a:r>
            <a:endParaRPr sz="1200">
              <a:latin typeface="Times New Roman"/>
              <a:cs typeface="Times New Roman"/>
            </a:endParaRPr>
          </a:p>
        </p:txBody>
      </p:sp>
      <p:sp>
        <p:nvSpPr>
          <p:cNvPr id="27" name="text 1"/>
          <p:cNvSpPr txBox="1"/>
          <p:nvPr/>
        </p:nvSpPr>
        <p:spPr>
          <a:xfrm>
            <a:off x="4114775" y="5564732"/>
            <a:ext cx="1307524" cy="38054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Caroline Lambert     </a:t>
            </a:r>
            <a:endParaRPr sz="1200">
              <a:latin typeface="Times New Roman"/>
              <a:cs typeface="Times New Roman"/>
            </a:endParaRPr>
          </a:p>
          <a:p>
            <a:pPr marL="2">
              <a:lnSpc>
                <a:spcPct val="100000"/>
              </a:lnSpc>
            </a:pPr>
            <a:r>
              <a:rPr sz="1200" spc="10" dirty="0">
                <a:latin typeface="Times New Roman"/>
                <a:cs typeface="Times New Roman"/>
              </a:rPr>
              <a:t>André Paré              </a:t>
            </a:r>
            <a:endParaRPr sz="1200">
              <a:latin typeface="Times New Roman"/>
              <a:cs typeface="Times New Roman"/>
            </a:endParaRPr>
          </a:p>
        </p:txBody>
      </p:sp>
      <p:sp>
        <p:nvSpPr>
          <p:cNvPr id="28" name="text 1"/>
          <p:cNvSpPr txBox="1"/>
          <p:nvPr/>
        </p:nvSpPr>
        <p:spPr>
          <a:xfrm>
            <a:off x="5486379" y="5564732"/>
            <a:ext cx="546281" cy="20528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 3 juillet</a:t>
            </a:r>
            <a:endParaRPr sz="1200">
              <a:latin typeface="Times New Roman"/>
              <a:cs typeface="Times New Roman"/>
            </a:endParaRPr>
          </a:p>
        </p:txBody>
      </p:sp>
      <p:sp>
        <p:nvSpPr>
          <p:cNvPr id="29" name="text 1"/>
          <p:cNvSpPr txBox="1"/>
          <p:nvPr/>
        </p:nvSpPr>
        <p:spPr>
          <a:xfrm>
            <a:off x="5486370" y="5915252"/>
            <a:ext cx="546281" cy="205282"/>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 7 juillet</a:t>
            </a:r>
            <a:endParaRPr sz="1200">
              <a:latin typeface="Times New Roman"/>
              <a:cs typeface="Times New Roman"/>
            </a:endParaRPr>
          </a:p>
        </p:txBody>
      </p:sp>
      <p:sp>
        <p:nvSpPr>
          <p:cNvPr id="30" name="text 1"/>
          <p:cNvSpPr txBox="1"/>
          <p:nvPr/>
        </p:nvSpPr>
        <p:spPr>
          <a:xfrm>
            <a:off x="4114766" y="6090511"/>
            <a:ext cx="1252656" cy="380542"/>
          </a:xfrm>
          <a:prstGeom prst="rect">
            <a:avLst/>
          </a:prstGeom>
        </p:spPr>
        <p:txBody>
          <a:bodyPr vert="horz" wrap="none" lIns="0" tIns="0" rIns="0" bIns="0" rtlCol="0">
            <a:spAutoFit/>
          </a:bodyPr>
          <a:lstStyle/>
          <a:p>
            <a:pPr marL="2">
              <a:lnSpc>
                <a:spcPct val="100000"/>
              </a:lnSpc>
            </a:pPr>
            <a:r>
              <a:rPr sz="1200" spc="10" dirty="0">
                <a:latin typeface="Times New Roman"/>
                <a:cs typeface="Times New Roman"/>
              </a:rPr>
              <a:t>Roger Cyr               </a:t>
            </a:r>
            <a:endParaRPr sz="1200" dirty="0">
              <a:latin typeface="Times New Roman"/>
              <a:cs typeface="Times New Roman"/>
            </a:endParaRPr>
          </a:p>
          <a:p>
            <a:pPr marL="0">
              <a:lnSpc>
                <a:spcPct val="100000"/>
              </a:lnSpc>
            </a:pPr>
            <a:r>
              <a:rPr sz="1200" spc="10" dirty="0">
                <a:latin typeface="Times New Roman"/>
                <a:cs typeface="Times New Roman"/>
              </a:rPr>
              <a:t>Marquis Bédard      </a:t>
            </a:r>
            <a:endParaRPr sz="1200" dirty="0">
              <a:latin typeface="Times New Roman"/>
              <a:cs typeface="Times New Roman"/>
            </a:endParaRPr>
          </a:p>
        </p:txBody>
      </p:sp>
      <p:sp>
        <p:nvSpPr>
          <p:cNvPr id="31" name="text 1"/>
          <p:cNvSpPr txBox="1"/>
          <p:nvPr/>
        </p:nvSpPr>
        <p:spPr>
          <a:xfrm>
            <a:off x="5486367" y="6265771"/>
            <a:ext cx="584385" cy="380542"/>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11 juillet</a:t>
            </a:r>
            <a:endParaRPr sz="1200">
              <a:latin typeface="Times New Roman"/>
              <a:cs typeface="Times New Roman"/>
            </a:endParaRPr>
          </a:p>
          <a:p>
            <a:pPr marL="4">
              <a:lnSpc>
                <a:spcPct val="100000"/>
              </a:lnSpc>
            </a:pPr>
            <a:r>
              <a:rPr sz="1200" spc="10" dirty="0">
                <a:latin typeface="Times New Roman"/>
                <a:cs typeface="Times New Roman"/>
              </a:rPr>
              <a:t>16 juillet</a:t>
            </a:r>
            <a:endParaRPr sz="1200">
              <a:latin typeface="Times New Roman"/>
              <a:cs typeface="Times New Roman"/>
            </a:endParaRPr>
          </a:p>
        </p:txBody>
      </p:sp>
      <p:sp>
        <p:nvSpPr>
          <p:cNvPr id="32" name="text 1"/>
          <p:cNvSpPr txBox="1"/>
          <p:nvPr/>
        </p:nvSpPr>
        <p:spPr>
          <a:xfrm>
            <a:off x="4114758" y="6616291"/>
            <a:ext cx="1231326" cy="380543"/>
          </a:xfrm>
          <a:prstGeom prst="rect">
            <a:avLst/>
          </a:prstGeom>
        </p:spPr>
        <p:txBody>
          <a:bodyPr vert="horz" wrap="none" lIns="0" tIns="0" rIns="0" bIns="0" rtlCol="0">
            <a:spAutoFit/>
          </a:bodyPr>
          <a:lstStyle/>
          <a:p>
            <a:pPr marL="6">
              <a:lnSpc>
                <a:spcPct val="100000"/>
              </a:lnSpc>
            </a:pPr>
            <a:r>
              <a:rPr sz="1200" spc="10" dirty="0">
                <a:latin typeface="Times New Roman"/>
                <a:cs typeface="Times New Roman"/>
              </a:rPr>
              <a:t>Bernard Poulin       </a:t>
            </a:r>
            <a:endParaRPr sz="1200">
              <a:latin typeface="Times New Roman"/>
              <a:cs typeface="Times New Roman"/>
            </a:endParaRPr>
          </a:p>
          <a:p>
            <a:pPr marL="0">
              <a:lnSpc>
                <a:spcPct val="100000"/>
              </a:lnSpc>
            </a:pPr>
            <a:r>
              <a:rPr sz="1200" spc="10" dirty="0">
                <a:latin typeface="Times New Roman"/>
                <a:cs typeface="Times New Roman"/>
              </a:rPr>
              <a:t>Aline G. Nadeau   </a:t>
            </a:r>
            <a:endParaRPr sz="1200">
              <a:latin typeface="Times New Roman"/>
              <a:cs typeface="Times New Roman"/>
            </a:endParaRPr>
          </a:p>
        </p:txBody>
      </p:sp>
      <p:sp>
        <p:nvSpPr>
          <p:cNvPr id="33" name="text 1"/>
          <p:cNvSpPr txBox="1"/>
          <p:nvPr/>
        </p:nvSpPr>
        <p:spPr>
          <a:xfrm>
            <a:off x="5486352" y="6791551"/>
            <a:ext cx="584387" cy="380543"/>
          </a:xfrm>
          <a:prstGeom prst="rect">
            <a:avLst/>
          </a:prstGeom>
        </p:spPr>
        <p:txBody>
          <a:bodyPr vert="horz" wrap="none" lIns="0" tIns="0" rIns="0" bIns="0" rtlCol="0">
            <a:spAutoFit/>
          </a:bodyPr>
          <a:lstStyle/>
          <a:p>
            <a:pPr marL="6">
              <a:lnSpc>
                <a:spcPct val="100000"/>
              </a:lnSpc>
            </a:pPr>
            <a:r>
              <a:rPr sz="1200" spc="10" dirty="0">
                <a:latin typeface="Times New Roman"/>
                <a:cs typeface="Times New Roman"/>
              </a:rPr>
              <a:t>18 juillet</a:t>
            </a:r>
            <a:endParaRPr sz="1200">
              <a:latin typeface="Times New Roman"/>
              <a:cs typeface="Times New Roman"/>
            </a:endParaRPr>
          </a:p>
          <a:p>
            <a:pPr marL="0">
              <a:lnSpc>
                <a:spcPct val="100000"/>
              </a:lnSpc>
            </a:pPr>
            <a:r>
              <a:rPr sz="1200" spc="10" dirty="0">
                <a:latin typeface="Times New Roman"/>
                <a:cs typeface="Times New Roman"/>
              </a:rPr>
              <a:t>20 juillet</a:t>
            </a:r>
            <a:endParaRPr sz="1200">
              <a:latin typeface="Times New Roman"/>
              <a:cs typeface="Times New Roman"/>
            </a:endParaRPr>
          </a:p>
        </p:txBody>
      </p:sp>
      <p:sp>
        <p:nvSpPr>
          <p:cNvPr id="34" name="text 1"/>
          <p:cNvSpPr txBox="1"/>
          <p:nvPr/>
        </p:nvSpPr>
        <p:spPr>
          <a:xfrm>
            <a:off x="4114749" y="7142071"/>
            <a:ext cx="1168073" cy="380543"/>
          </a:xfrm>
          <a:prstGeom prst="rect">
            <a:avLst/>
          </a:prstGeom>
        </p:spPr>
        <p:txBody>
          <a:bodyPr vert="horz" wrap="none" lIns="0" tIns="0" rIns="0" bIns="0" rtlCol="0">
            <a:spAutoFit/>
          </a:bodyPr>
          <a:lstStyle/>
          <a:p>
            <a:pPr marL="6">
              <a:lnSpc>
                <a:spcPct val="100000"/>
              </a:lnSpc>
            </a:pPr>
            <a:r>
              <a:rPr sz="1200" spc="10" dirty="0">
                <a:latin typeface="Times New Roman"/>
                <a:cs typeface="Times New Roman"/>
              </a:rPr>
              <a:t>Linda grondin </a:t>
            </a:r>
            <a:endParaRPr sz="1200">
              <a:latin typeface="Times New Roman"/>
              <a:cs typeface="Times New Roman"/>
            </a:endParaRPr>
          </a:p>
          <a:p>
            <a:pPr marL="0">
              <a:lnSpc>
                <a:spcPct val="100000"/>
              </a:lnSpc>
            </a:pPr>
            <a:r>
              <a:rPr sz="1200" spc="10" dirty="0">
                <a:latin typeface="Times New Roman"/>
                <a:cs typeface="Times New Roman"/>
              </a:rPr>
              <a:t>Louise Dionne      </a:t>
            </a:r>
            <a:endParaRPr sz="1200">
              <a:latin typeface="Times New Roman"/>
              <a:cs typeface="Times New Roman"/>
            </a:endParaRPr>
          </a:p>
        </p:txBody>
      </p:sp>
      <p:sp>
        <p:nvSpPr>
          <p:cNvPr id="35" name="text 1"/>
          <p:cNvSpPr txBox="1"/>
          <p:nvPr/>
        </p:nvSpPr>
        <p:spPr>
          <a:xfrm>
            <a:off x="5486344" y="7317331"/>
            <a:ext cx="584386" cy="380543"/>
          </a:xfrm>
          <a:prstGeom prst="rect">
            <a:avLst/>
          </a:prstGeom>
        </p:spPr>
        <p:txBody>
          <a:bodyPr vert="horz" wrap="none" lIns="0" tIns="0" rIns="0" bIns="0" rtlCol="0">
            <a:spAutoFit/>
          </a:bodyPr>
          <a:lstStyle/>
          <a:p>
            <a:pPr marL="5">
              <a:lnSpc>
                <a:spcPct val="100000"/>
              </a:lnSpc>
            </a:pPr>
            <a:r>
              <a:rPr sz="1200" spc="10" dirty="0">
                <a:latin typeface="Times New Roman"/>
                <a:cs typeface="Times New Roman"/>
              </a:rPr>
              <a:t>25 juillet</a:t>
            </a:r>
            <a:endParaRPr sz="1200">
              <a:latin typeface="Times New Roman"/>
              <a:cs typeface="Times New Roman"/>
            </a:endParaRPr>
          </a:p>
          <a:p>
            <a:pPr marL="0">
              <a:lnSpc>
                <a:spcPct val="100000"/>
              </a:lnSpc>
            </a:pPr>
            <a:r>
              <a:rPr sz="1200" spc="10" dirty="0">
                <a:latin typeface="Times New Roman"/>
                <a:cs typeface="Times New Roman"/>
              </a:rPr>
              <a:t>27 juillet</a:t>
            </a:r>
            <a:endParaRPr sz="1200">
              <a:latin typeface="Times New Roman"/>
              <a:cs typeface="Times New Roman"/>
            </a:endParaRPr>
          </a:p>
        </p:txBody>
      </p:sp>
      <p:sp>
        <p:nvSpPr>
          <p:cNvPr id="36" name="text 1"/>
          <p:cNvSpPr txBox="1"/>
          <p:nvPr/>
        </p:nvSpPr>
        <p:spPr>
          <a:xfrm>
            <a:off x="4114738" y="7667851"/>
            <a:ext cx="1139117" cy="205283"/>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Denis Dubois       </a:t>
            </a:r>
            <a:endParaRPr sz="1200">
              <a:latin typeface="Times New Roman"/>
              <a:cs typeface="Times New Roman"/>
            </a:endParaRPr>
          </a:p>
        </p:txBody>
      </p:sp>
      <p:sp>
        <p:nvSpPr>
          <p:cNvPr id="37" name="text 1"/>
          <p:cNvSpPr txBox="1"/>
          <p:nvPr/>
        </p:nvSpPr>
        <p:spPr>
          <a:xfrm>
            <a:off x="1371530" y="7924339"/>
            <a:ext cx="6172270" cy="553998"/>
          </a:xfrm>
          <a:prstGeom prst="rect">
            <a:avLst/>
          </a:prstGeom>
        </p:spPr>
        <p:txBody>
          <a:bodyPr vert="horz" wrap="square" lIns="0" tIns="0" rIns="0" bIns="0" rtlCol="0">
            <a:spAutoFit/>
          </a:bodyPr>
          <a:lstStyle/>
          <a:p>
            <a:pPr marL="0">
              <a:lnSpc>
                <a:spcPct val="100000"/>
              </a:lnSpc>
            </a:pPr>
            <a:r>
              <a:rPr sz="1200" spc="10" dirty="0">
                <a:latin typeface="Times New Roman"/>
                <a:cs typeface="Times New Roman"/>
              </a:rPr>
              <a:t>Tous en cœur nous vous chantons : Vous chers amis (es) c’est à votre tour de vous laisser parler d’amour</a:t>
            </a:r>
            <a:endParaRPr sz="1200" dirty="0">
              <a:latin typeface="Times New Roman"/>
              <a:cs typeface="Times New Roman"/>
            </a:endParaRPr>
          </a:p>
          <a:p>
            <a:pPr marL="69">
              <a:lnSpc>
                <a:spcPct val="100000"/>
              </a:lnSpc>
            </a:pPr>
            <a:r>
              <a:rPr sz="1200" spc="10" dirty="0">
                <a:latin typeface="Times New Roman"/>
                <a:cs typeface="Times New Roman"/>
              </a:rPr>
              <a:t>Bonne fête à tous.  Gardez votre sourire, c’est comme ça qu’on vous aime.  </a:t>
            </a:r>
            <a:endParaRPr sz="1200" dirty="0">
              <a:latin typeface="Times New Roman"/>
              <a:cs typeface="Times New Roman"/>
            </a:endParaRPr>
          </a:p>
        </p:txBody>
      </p:sp>
      <p:sp>
        <p:nvSpPr>
          <p:cNvPr id="38" name="text 1"/>
          <p:cNvSpPr txBox="1"/>
          <p:nvPr/>
        </p:nvSpPr>
        <p:spPr>
          <a:xfrm>
            <a:off x="1371603" y="8631784"/>
            <a:ext cx="1049202" cy="205282"/>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Bonne été à tous</a:t>
            </a:r>
            <a:endParaRPr sz="1200">
              <a:latin typeface="Times New Roman"/>
              <a:cs typeface="Times New Roman"/>
            </a:endParaRPr>
          </a:p>
        </p:txBody>
      </p:sp>
      <p:sp>
        <p:nvSpPr>
          <p:cNvPr id="39" name="text 1"/>
          <p:cNvSpPr txBox="1"/>
          <p:nvPr/>
        </p:nvSpPr>
        <p:spPr>
          <a:xfrm>
            <a:off x="1371608" y="8894674"/>
            <a:ext cx="5892465" cy="205282"/>
          </a:xfrm>
          <a:prstGeom prst="rect">
            <a:avLst/>
          </a:prstGeom>
        </p:spPr>
        <p:txBody>
          <a:bodyPr vert="horz" wrap="none" lIns="0" tIns="0" rIns="0" bIns="0" rtlCol="0">
            <a:spAutoFit/>
          </a:bodyPr>
          <a:lstStyle/>
          <a:p>
            <a:pPr marL="0">
              <a:lnSpc>
                <a:spcPct val="100000"/>
              </a:lnSpc>
            </a:pPr>
            <a:r>
              <a:rPr sz="1200" spc="10" dirty="0">
                <a:latin typeface="Times New Roman"/>
                <a:cs typeface="Times New Roman"/>
              </a:rPr>
              <a:t>La direction                                              Info club FADOQ: Caroline Lambert au 418-424-3385</a:t>
            </a:r>
            <a:endParaRPr sz="1200">
              <a:latin typeface="Times New Roman"/>
              <a:cs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9563" y="707082"/>
            <a:ext cx="2534357" cy="777730"/>
          </a:xfrm>
          <a:prstGeom prst="rect">
            <a:avLst/>
          </a:prstGeom>
        </p:spPr>
      </p:pic>
      <p:sp>
        <p:nvSpPr>
          <p:cNvPr id="34" name="text 1"/>
          <p:cNvSpPr txBox="1"/>
          <p:nvPr/>
        </p:nvSpPr>
        <p:spPr>
          <a:xfrm>
            <a:off x="3362321" y="1490080"/>
            <a:ext cx="1069139" cy="145104"/>
          </a:xfrm>
          <a:prstGeom prst="rect">
            <a:avLst/>
          </a:prstGeom>
        </p:spPr>
        <p:txBody>
          <a:bodyPr vert="horz" wrap="none" lIns="0" tIns="0" rIns="0" bIns="0" rtlCol="0">
            <a:spAutoFit/>
          </a:bodyPr>
          <a:lstStyle/>
          <a:p>
            <a:r>
              <a:rPr sz="943" b="1" spc="8" dirty="0">
                <a:latin typeface="Times New Roman"/>
                <a:cs typeface="Times New Roman"/>
              </a:rPr>
              <a:t>OFFRE D’EMPLOI</a:t>
            </a:r>
            <a:endParaRPr sz="943">
              <a:latin typeface="Times New Roman"/>
              <a:cs typeface="Times New Roman"/>
            </a:endParaRPr>
          </a:p>
        </p:txBody>
      </p:sp>
      <p:sp>
        <p:nvSpPr>
          <p:cNvPr id="35" name="text 1"/>
          <p:cNvSpPr txBox="1"/>
          <p:nvPr/>
        </p:nvSpPr>
        <p:spPr>
          <a:xfrm>
            <a:off x="3028243" y="1765488"/>
            <a:ext cx="1711559" cy="141449"/>
          </a:xfrm>
          <a:prstGeom prst="rect">
            <a:avLst/>
          </a:prstGeom>
        </p:spPr>
        <p:txBody>
          <a:bodyPr vert="horz" wrap="none" lIns="0" tIns="0" rIns="0" bIns="0" rtlCol="0">
            <a:spAutoFit/>
          </a:bodyPr>
          <a:lstStyle/>
          <a:p>
            <a:r>
              <a:rPr sz="919" b="1" spc="8" dirty="0">
                <a:latin typeface="Times New Roman"/>
                <a:cs typeface="Times New Roman"/>
              </a:rPr>
              <a:t>INSPECTEUR EN BÂTIMENTS</a:t>
            </a:r>
            <a:endParaRPr sz="864">
              <a:latin typeface="Times New Roman"/>
              <a:cs typeface="Times New Roman"/>
            </a:endParaRPr>
          </a:p>
        </p:txBody>
      </p:sp>
      <p:sp>
        <p:nvSpPr>
          <p:cNvPr id="36" name="text 1"/>
          <p:cNvSpPr txBox="1"/>
          <p:nvPr/>
        </p:nvSpPr>
        <p:spPr>
          <a:xfrm>
            <a:off x="1539836" y="2040896"/>
            <a:ext cx="2714333" cy="145104"/>
          </a:xfrm>
          <a:prstGeom prst="rect">
            <a:avLst/>
          </a:prstGeom>
        </p:spPr>
        <p:txBody>
          <a:bodyPr vert="horz" wrap="none" lIns="0" tIns="0" rIns="0" bIns="0" rtlCol="0">
            <a:spAutoFit/>
          </a:bodyPr>
          <a:lstStyle/>
          <a:p>
            <a:r>
              <a:rPr sz="943" b="1" spc="8" dirty="0">
                <a:latin typeface="Times New Roman"/>
                <a:cs typeface="Times New Roman"/>
              </a:rPr>
              <a:t>Organisme</a:t>
            </a:r>
            <a:r>
              <a:rPr sz="943" spc="8" dirty="0">
                <a:latin typeface="Times New Roman"/>
                <a:cs typeface="Times New Roman"/>
              </a:rPr>
              <a:t> : Municipalité de Saint-Jacques-de-Leeds  </a:t>
            </a:r>
            <a:endParaRPr sz="943">
              <a:latin typeface="Times New Roman"/>
              <a:cs typeface="Times New Roman"/>
            </a:endParaRPr>
          </a:p>
        </p:txBody>
      </p:sp>
      <p:sp>
        <p:nvSpPr>
          <p:cNvPr id="37" name="text 1"/>
          <p:cNvSpPr txBox="1"/>
          <p:nvPr/>
        </p:nvSpPr>
        <p:spPr>
          <a:xfrm>
            <a:off x="1539836" y="2316305"/>
            <a:ext cx="2043188" cy="145104"/>
          </a:xfrm>
          <a:prstGeom prst="rect">
            <a:avLst/>
          </a:prstGeom>
        </p:spPr>
        <p:txBody>
          <a:bodyPr vert="horz" wrap="none" lIns="0" tIns="0" rIns="0" bIns="0" rtlCol="0">
            <a:spAutoFit/>
          </a:bodyPr>
          <a:lstStyle/>
          <a:p>
            <a:r>
              <a:rPr sz="943" b="1" spc="8" dirty="0">
                <a:latin typeface="Times New Roman"/>
                <a:cs typeface="Times New Roman"/>
              </a:rPr>
              <a:t>Type de poste</a:t>
            </a:r>
            <a:r>
              <a:rPr sz="943" spc="8" dirty="0">
                <a:latin typeface="Times New Roman"/>
                <a:cs typeface="Times New Roman"/>
              </a:rPr>
              <a:t> : permanent, temps partiel</a:t>
            </a:r>
            <a:endParaRPr sz="943">
              <a:latin typeface="Times New Roman"/>
              <a:cs typeface="Times New Roman"/>
            </a:endParaRPr>
          </a:p>
        </p:txBody>
      </p:sp>
      <p:sp>
        <p:nvSpPr>
          <p:cNvPr id="38" name="object 1"/>
          <p:cNvSpPr/>
          <p:nvPr/>
        </p:nvSpPr>
        <p:spPr>
          <a:xfrm>
            <a:off x="1884099" y="2613987"/>
            <a:ext cx="4363430" cy="138303"/>
          </a:xfrm>
          <a:custGeom>
            <a:avLst/>
            <a:gdLst/>
            <a:ahLst/>
            <a:cxnLst/>
            <a:rect l="l" t="t" r="r" b="b"/>
            <a:pathLst>
              <a:path w="5553456" h="176022">
                <a:moveTo>
                  <a:pt x="0" y="176022"/>
                </a:moveTo>
                <a:lnTo>
                  <a:pt x="5553456" y="176022"/>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39" name="text 1"/>
          <p:cNvSpPr txBox="1"/>
          <p:nvPr/>
        </p:nvSpPr>
        <p:spPr>
          <a:xfrm>
            <a:off x="1899067" y="2611744"/>
            <a:ext cx="499880" cy="145104"/>
          </a:xfrm>
          <a:prstGeom prst="rect">
            <a:avLst/>
          </a:prstGeom>
        </p:spPr>
        <p:txBody>
          <a:bodyPr vert="horz" wrap="none" lIns="0" tIns="0" rIns="0" bIns="0" rtlCol="0">
            <a:spAutoFit/>
          </a:bodyPr>
          <a:lstStyle/>
          <a:p>
            <a:r>
              <a:rPr sz="943" b="1" spc="8" dirty="0">
                <a:solidFill>
                  <a:srgbClr val="393636"/>
                </a:solidFill>
                <a:latin typeface="Arial"/>
                <a:cs typeface="Arial"/>
              </a:rPr>
              <a:t>TÂCHES</a:t>
            </a:r>
            <a:endParaRPr sz="943">
              <a:latin typeface="Times New Roman"/>
              <a:cs typeface="Times New Roman"/>
            </a:endParaRPr>
          </a:p>
        </p:txBody>
      </p:sp>
      <p:sp>
        <p:nvSpPr>
          <p:cNvPr id="40" name="object 2"/>
          <p:cNvSpPr/>
          <p:nvPr/>
        </p:nvSpPr>
        <p:spPr>
          <a:xfrm>
            <a:off x="1899067" y="2739118"/>
            <a:ext cx="492143" cy="12573"/>
          </a:xfrm>
          <a:custGeom>
            <a:avLst/>
            <a:gdLst/>
            <a:ahLst/>
            <a:cxnLst/>
            <a:rect l="l" t="t" r="r" b="b"/>
            <a:pathLst>
              <a:path w="626364" h="16002">
                <a:moveTo>
                  <a:pt x="0" y="16002"/>
                </a:moveTo>
                <a:lnTo>
                  <a:pt x="626364" y="16002"/>
                </a:lnTo>
                <a:lnTo>
                  <a:pt x="626364" y="0"/>
                </a:lnTo>
                <a:lnTo>
                  <a:pt x="0" y="0"/>
                </a:lnTo>
                <a:close/>
              </a:path>
            </a:pathLst>
          </a:custGeom>
          <a:solidFill>
            <a:srgbClr val="393636"/>
          </a:solidFill>
        </p:spPr>
        <p:txBody>
          <a:bodyPr wrap="square" lIns="0" tIns="0" rIns="0" bIns="0" rtlCol="0">
            <a:noAutofit/>
          </a:bodyPr>
          <a:lstStyle/>
          <a:p>
            <a:endParaRPr sz="1414"/>
          </a:p>
        </p:txBody>
      </p:sp>
      <p:sp>
        <p:nvSpPr>
          <p:cNvPr id="3" name="object 3"/>
          <p:cNvSpPr/>
          <p:nvPr/>
        </p:nvSpPr>
        <p:spPr>
          <a:xfrm>
            <a:off x="1884099" y="2752290"/>
            <a:ext cx="4363430" cy="148481"/>
          </a:xfrm>
          <a:custGeom>
            <a:avLst/>
            <a:gdLst/>
            <a:ahLst/>
            <a:cxnLst/>
            <a:rect l="l" t="t" r="r" b="b"/>
            <a:pathLst>
              <a:path w="5553456" h="188976">
                <a:moveTo>
                  <a:pt x="0" y="188976"/>
                </a:moveTo>
                <a:lnTo>
                  <a:pt x="5553456" y="188976"/>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 name="object 4"/>
          <p:cNvSpPr/>
          <p:nvPr/>
        </p:nvSpPr>
        <p:spPr>
          <a:xfrm>
            <a:off x="1884099" y="2900771"/>
            <a:ext cx="4363430" cy="292173"/>
          </a:xfrm>
          <a:custGeom>
            <a:avLst/>
            <a:gdLst/>
            <a:ahLst/>
            <a:cxnLst/>
            <a:rect l="l" t="t" r="r" b="b"/>
            <a:pathLst>
              <a:path w="5553456" h="371857">
                <a:moveTo>
                  <a:pt x="0" y="371857"/>
                </a:moveTo>
                <a:lnTo>
                  <a:pt x="5553456" y="371857"/>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1" name="text 1"/>
          <p:cNvSpPr txBox="1"/>
          <p:nvPr/>
        </p:nvSpPr>
        <p:spPr>
          <a:xfrm>
            <a:off x="1899068" y="2910830"/>
            <a:ext cx="3714030" cy="145104"/>
          </a:xfrm>
          <a:prstGeom prst="rect">
            <a:avLst/>
          </a:prstGeom>
        </p:spPr>
        <p:txBody>
          <a:bodyPr vert="horz" wrap="none" lIns="0" tIns="0" rIns="0" bIns="0" rtlCol="0">
            <a:spAutoFit/>
          </a:bodyPr>
          <a:lstStyle/>
          <a:p>
            <a:r>
              <a:rPr sz="943" spc="8" dirty="0">
                <a:latin typeface="Times New Roman"/>
                <a:cs typeface="Times New Roman"/>
              </a:rPr>
              <a:t>La personne titulaire du poste sera appelée à effectuer les tâches suivantes :</a:t>
            </a:r>
            <a:endParaRPr sz="943">
              <a:latin typeface="Times New Roman"/>
              <a:cs typeface="Times New Roman"/>
            </a:endParaRPr>
          </a:p>
        </p:txBody>
      </p:sp>
      <p:sp>
        <p:nvSpPr>
          <p:cNvPr id="5" name="object 5"/>
          <p:cNvSpPr/>
          <p:nvPr/>
        </p:nvSpPr>
        <p:spPr>
          <a:xfrm>
            <a:off x="1884099" y="3192943"/>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2" name="text 1"/>
          <p:cNvSpPr txBox="1"/>
          <p:nvPr/>
        </p:nvSpPr>
        <p:spPr>
          <a:xfrm>
            <a:off x="1899067" y="3198212"/>
            <a:ext cx="42704" cy="145104"/>
          </a:xfrm>
          <a:prstGeom prst="rect">
            <a:avLst/>
          </a:prstGeom>
        </p:spPr>
        <p:txBody>
          <a:bodyPr vert="horz" wrap="none" lIns="0" tIns="0" rIns="0" bIns="0" rtlCol="0">
            <a:spAutoFit/>
          </a:bodyPr>
          <a:lstStyle/>
          <a:p>
            <a:r>
              <a:rPr sz="943" spc="8" dirty="0">
                <a:latin typeface="Times New Roman"/>
                <a:cs typeface="Times New Roman"/>
              </a:rPr>
              <a:t>•</a:t>
            </a:r>
            <a:endParaRPr sz="943">
              <a:latin typeface="Times New Roman"/>
              <a:cs typeface="Times New Roman"/>
            </a:endParaRPr>
          </a:p>
        </p:txBody>
      </p:sp>
      <p:sp>
        <p:nvSpPr>
          <p:cNvPr id="43" name="text 1"/>
          <p:cNvSpPr txBox="1"/>
          <p:nvPr/>
        </p:nvSpPr>
        <p:spPr>
          <a:xfrm>
            <a:off x="2246322" y="3198212"/>
            <a:ext cx="3572068" cy="145104"/>
          </a:xfrm>
          <a:prstGeom prst="rect">
            <a:avLst/>
          </a:prstGeom>
        </p:spPr>
        <p:txBody>
          <a:bodyPr vert="horz" wrap="none" lIns="0" tIns="0" rIns="0" bIns="0" rtlCol="0">
            <a:spAutoFit/>
          </a:bodyPr>
          <a:lstStyle/>
          <a:p>
            <a:r>
              <a:rPr sz="943" spc="8" dirty="0">
                <a:latin typeface="Times New Roman"/>
                <a:cs typeface="Times New Roman"/>
              </a:rPr>
              <a:t>Assurer la diffusion de l’information et de la réglementation aux clients;</a:t>
            </a:r>
            <a:endParaRPr sz="943">
              <a:latin typeface="Times New Roman"/>
              <a:cs typeface="Times New Roman"/>
            </a:endParaRPr>
          </a:p>
        </p:txBody>
      </p:sp>
      <p:sp>
        <p:nvSpPr>
          <p:cNvPr id="6" name="object 6"/>
          <p:cNvSpPr/>
          <p:nvPr/>
        </p:nvSpPr>
        <p:spPr>
          <a:xfrm>
            <a:off x="1884099" y="3480326"/>
            <a:ext cx="4363430" cy="137704"/>
          </a:xfrm>
          <a:custGeom>
            <a:avLst/>
            <a:gdLst/>
            <a:ahLst/>
            <a:cxnLst/>
            <a:rect l="l" t="t" r="r" b="b"/>
            <a:pathLst>
              <a:path w="5553456" h="175260">
                <a:moveTo>
                  <a:pt x="0" y="175260"/>
                </a:moveTo>
                <a:lnTo>
                  <a:pt x="5553456" y="175260"/>
                </a:lnTo>
                <a:lnTo>
                  <a:pt x="5553456" y="1"/>
                </a:lnTo>
                <a:lnTo>
                  <a:pt x="0" y="1"/>
                </a:lnTo>
                <a:close/>
              </a:path>
            </a:pathLst>
          </a:custGeom>
          <a:solidFill>
            <a:srgbClr val="FDFCF1"/>
          </a:solidFill>
        </p:spPr>
        <p:txBody>
          <a:bodyPr wrap="square" lIns="0" tIns="0" rIns="0" bIns="0" rtlCol="0">
            <a:noAutofit/>
          </a:bodyPr>
          <a:lstStyle/>
          <a:p>
            <a:endParaRPr sz="1414"/>
          </a:p>
        </p:txBody>
      </p:sp>
      <p:sp>
        <p:nvSpPr>
          <p:cNvPr id="7" name="object 7"/>
          <p:cNvSpPr/>
          <p:nvPr/>
        </p:nvSpPr>
        <p:spPr>
          <a:xfrm>
            <a:off x="1884099" y="3618031"/>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4" name="text 1"/>
          <p:cNvSpPr txBox="1"/>
          <p:nvPr/>
        </p:nvSpPr>
        <p:spPr>
          <a:xfrm>
            <a:off x="1899067" y="3623299"/>
            <a:ext cx="42704" cy="145104"/>
          </a:xfrm>
          <a:prstGeom prst="rect">
            <a:avLst/>
          </a:prstGeom>
        </p:spPr>
        <p:txBody>
          <a:bodyPr vert="horz" wrap="none" lIns="0" tIns="0" rIns="0" bIns="0" rtlCol="0">
            <a:spAutoFit/>
          </a:bodyPr>
          <a:lstStyle/>
          <a:p>
            <a:r>
              <a:rPr sz="943" spc="8" dirty="0">
                <a:latin typeface="Times New Roman"/>
                <a:cs typeface="Times New Roman"/>
              </a:rPr>
              <a:t>•</a:t>
            </a:r>
            <a:endParaRPr sz="943">
              <a:latin typeface="Times New Roman"/>
              <a:cs typeface="Times New Roman"/>
            </a:endParaRPr>
          </a:p>
        </p:txBody>
      </p:sp>
      <p:sp>
        <p:nvSpPr>
          <p:cNvPr id="45" name="text 1"/>
          <p:cNvSpPr txBox="1"/>
          <p:nvPr/>
        </p:nvSpPr>
        <p:spPr>
          <a:xfrm>
            <a:off x="2246322" y="3623299"/>
            <a:ext cx="4093813" cy="145104"/>
          </a:xfrm>
          <a:prstGeom prst="rect">
            <a:avLst/>
          </a:prstGeom>
        </p:spPr>
        <p:txBody>
          <a:bodyPr vert="horz" wrap="none" lIns="0" tIns="0" rIns="0" bIns="0" rtlCol="0">
            <a:spAutoFit/>
          </a:bodyPr>
          <a:lstStyle/>
          <a:p>
            <a:r>
              <a:rPr sz="943" spc="8" dirty="0">
                <a:latin typeface="Times New Roman"/>
                <a:cs typeface="Times New Roman"/>
              </a:rPr>
              <a:t>Analyser et examiner les demandes et projets en conformité avec la réglementation</a:t>
            </a:r>
            <a:endParaRPr sz="943">
              <a:latin typeface="Times New Roman"/>
              <a:cs typeface="Times New Roman"/>
            </a:endParaRPr>
          </a:p>
        </p:txBody>
      </p:sp>
      <p:sp>
        <p:nvSpPr>
          <p:cNvPr id="8" name="object 8"/>
          <p:cNvSpPr/>
          <p:nvPr/>
        </p:nvSpPr>
        <p:spPr>
          <a:xfrm>
            <a:off x="1884099" y="3755735"/>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6" name="text 1"/>
          <p:cNvSpPr txBox="1"/>
          <p:nvPr/>
        </p:nvSpPr>
        <p:spPr>
          <a:xfrm>
            <a:off x="1899067" y="3761003"/>
            <a:ext cx="540276" cy="145104"/>
          </a:xfrm>
          <a:prstGeom prst="rect">
            <a:avLst/>
          </a:prstGeom>
        </p:spPr>
        <p:txBody>
          <a:bodyPr vert="horz" wrap="none" lIns="0" tIns="0" rIns="0" bIns="0" rtlCol="0">
            <a:spAutoFit/>
          </a:bodyPr>
          <a:lstStyle/>
          <a:p>
            <a:r>
              <a:rPr sz="943" spc="8" dirty="0">
                <a:latin typeface="Times New Roman"/>
                <a:cs typeface="Times New Roman"/>
              </a:rPr>
              <a:t>applicable;</a:t>
            </a:r>
            <a:endParaRPr sz="943">
              <a:latin typeface="Times New Roman"/>
              <a:cs typeface="Times New Roman"/>
            </a:endParaRPr>
          </a:p>
        </p:txBody>
      </p:sp>
      <p:sp>
        <p:nvSpPr>
          <p:cNvPr id="9" name="object 9"/>
          <p:cNvSpPr/>
          <p:nvPr/>
        </p:nvSpPr>
        <p:spPr>
          <a:xfrm>
            <a:off x="1884099" y="4043118"/>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10" name="object 10"/>
          <p:cNvSpPr/>
          <p:nvPr/>
        </p:nvSpPr>
        <p:spPr>
          <a:xfrm>
            <a:off x="1884099" y="4180822"/>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7" name="text 1"/>
          <p:cNvSpPr txBox="1"/>
          <p:nvPr/>
        </p:nvSpPr>
        <p:spPr>
          <a:xfrm>
            <a:off x="1899067" y="4186090"/>
            <a:ext cx="42704" cy="145104"/>
          </a:xfrm>
          <a:prstGeom prst="rect">
            <a:avLst/>
          </a:prstGeom>
        </p:spPr>
        <p:txBody>
          <a:bodyPr vert="horz" wrap="none" lIns="0" tIns="0" rIns="0" bIns="0" rtlCol="0">
            <a:spAutoFit/>
          </a:bodyPr>
          <a:lstStyle/>
          <a:p>
            <a:r>
              <a:rPr sz="943" spc="8" dirty="0">
                <a:latin typeface="Times New Roman"/>
                <a:cs typeface="Times New Roman"/>
              </a:rPr>
              <a:t>•</a:t>
            </a:r>
            <a:endParaRPr sz="943">
              <a:latin typeface="Times New Roman"/>
              <a:cs typeface="Times New Roman"/>
            </a:endParaRPr>
          </a:p>
        </p:txBody>
      </p:sp>
      <p:sp>
        <p:nvSpPr>
          <p:cNvPr id="48" name="text 1"/>
          <p:cNvSpPr txBox="1"/>
          <p:nvPr/>
        </p:nvSpPr>
        <p:spPr>
          <a:xfrm>
            <a:off x="2246322" y="4186090"/>
            <a:ext cx="4032899" cy="145104"/>
          </a:xfrm>
          <a:prstGeom prst="rect">
            <a:avLst/>
          </a:prstGeom>
        </p:spPr>
        <p:txBody>
          <a:bodyPr vert="horz" wrap="none" lIns="0" tIns="0" rIns="0" bIns="0" rtlCol="0">
            <a:spAutoFit/>
          </a:bodyPr>
          <a:lstStyle/>
          <a:p>
            <a:r>
              <a:rPr sz="943" spc="8" dirty="0">
                <a:latin typeface="Times New Roman"/>
                <a:cs typeface="Times New Roman"/>
              </a:rPr>
              <a:t>Émettre tout permis de construction et certificat d’autorisation conformément aux</a:t>
            </a:r>
            <a:endParaRPr sz="943">
              <a:latin typeface="Times New Roman"/>
              <a:cs typeface="Times New Roman"/>
            </a:endParaRPr>
          </a:p>
        </p:txBody>
      </p:sp>
      <p:sp>
        <p:nvSpPr>
          <p:cNvPr id="11" name="object 11"/>
          <p:cNvSpPr/>
          <p:nvPr/>
        </p:nvSpPr>
        <p:spPr>
          <a:xfrm>
            <a:off x="1884099" y="4318526"/>
            <a:ext cx="4363430" cy="287383"/>
          </a:xfrm>
          <a:custGeom>
            <a:avLst/>
            <a:gdLst/>
            <a:ahLst/>
            <a:cxnLst/>
            <a:rect l="l" t="t" r="r" b="b"/>
            <a:pathLst>
              <a:path w="5553456" h="365760">
                <a:moveTo>
                  <a:pt x="0" y="365760"/>
                </a:moveTo>
                <a:lnTo>
                  <a:pt x="5553456" y="365760"/>
                </a:lnTo>
                <a:lnTo>
                  <a:pt x="5553456" y="1"/>
                </a:lnTo>
                <a:lnTo>
                  <a:pt x="0" y="1"/>
                </a:lnTo>
                <a:close/>
              </a:path>
            </a:pathLst>
          </a:custGeom>
          <a:solidFill>
            <a:srgbClr val="FDFCF1"/>
          </a:solidFill>
        </p:spPr>
        <p:txBody>
          <a:bodyPr wrap="square" lIns="0" tIns="0" rIns="0" bIns="0" rtlCol="0">
            <a:noAutofit/>
          </a:bodyPr>
          <a:lstStyle/>
          <a:p>
            <a:endParaRPr sz="1414"/>
          </a:p>
        </p:txBody>
      </p:sp>
      <p:sp>
        <p:nvSpPr>
          <p:cNvPr id="49" name="text 1"/>
          <p:cNvSpPr txBox="1"/>
          <p:nvPr/>
        </p:nvSpPr>
        <p:spPr>
          <a:xfrm>
            <a:off x="1899067" y="4323795"/>
            <a:ext cx="1669944" cy="145104"/>
          </a:xfrm>
          <a:prstGeom prst="rect">
            <a:avLst/>
          </a:prstGeom>
        </p:spPr>
        <p:txBody>
          <a:bodyPr vert="horz" wrap="none" lIns="0" tIns="0" rIns="0" bIns="0" rtlCol="0">
            <a:spAutoFit/>
          </a:bodyPr>
          <a:lstStyle/>
          <a:p>
            <a:r>
              <a:rPr sz="943" spc="8" dirty="0">
                <a:latin typeface="Times New Roman"/>
                <a:cs typeface="Times New Roman"/>
              </a:rPr>
              <a:t>lois et aux règlements en vigueur;</a:t>
            </a:r>
            <a:endParaRPr sz="943">
              <a:latin typeface="Times New Roman"/>
              <a:cs typeface="Times New Roman"/>
            </a:endParaRPr>
          </a:p>
        </p:txBody>
      </p:sp>
      <p:sp>
        <p:nvSpPr>
          <p:cNvPr id="12" name="object 12"/>
          <p:cNvSpPr/>
          <p:nvPr/>
        </p:nvSpPr>
        <p:spPr>
          <a:xfrm>
            <a:off x="1884099" y="4605909"/>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13" name="object 13"/>
          <p:cNvSpPr/>
          <p:nvPr/>
        </p:nvSpPr>
        <p:spPr>
          <a:xfrm>
            <a:off x="1884099" y="4743613"/>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0" name="text 1"/>
          <p:cNvSpPr txBox="1"/>
          <p:nvPr/>
        </p:nvSpPr>
        <p:spPr>
          <a:xfrm>
            <a:off x="1899067" y="4748882"/>
            <a:ext cx="42704" cy="145104"/>
          </a:xfrm>
          <a:prstGeom prst="rect">
            <a:avLst/>
          </a:prstGeom>
        </p:spPr>
        <p:txBody>
          <a:bodyPr vert="horz" wrap="none" lIns="0" tIns="0" rIns="0" bIns="0" rtlCol="0">
            <a:spAutoFit/>
          </a:bodyPr>
          <a:lstStyle/>
          <a:p>
            <a:r>
              <a:rPr sz="943" spc="8" dirty="0">
                <a:latin typeface="Times New Roman"/>
                <a:cs typeface="Times New Roman"/>
              </a:rPr>
              <a:t>•</a:t>
            </a:r>
            <a:endParaRPr sz="943">
              <a:latin typeface="Times New Roman"/>
              <a:cs typeface="Times New Roman"/>
            </a:endParaRPr>
          </a:p>
        </p:txBody>
      </p:sp>
      <p:sp>
        <p:nvSpPr>
          <p:cNvPr id="51" name="text 1"/>
          <p:cNvSpPr txBox="1"/>
          <p:nvPr/>
        </p:nvSpPr>
        <p:spPr>
          <a:xfrm>
            <a:off x="2246322" y="4748882"/>
            <a:ext cx="3670877" cy="145104"/>
          </a:xfrm>
          <a:prstGeom prst="rect">
            <a:avLst/>
          </a:prstGeom>
        </p:spPr>
        <p:txBody>
          <a:bodyPr vert="horz" wrap="none" lIns="0" tIns="0" rIns="0" bIns="0" rtlCol="0">
            <a:spAutoFit/>
          </a:bodyPr>
          <a:lstStyle/>
          <a:p>
            <a:r>
              <a:rPr sz="943" spc="8" dirty="0">
                <a:latin typeface="Times New Roman"/>
                <a:cs typeface="Times New Roman"/>
              </a:rPr>
              <a:t>Procéder aux inspections requises afin de s'assurer que les règlements sont</a:t>
            </a:r>
            <a:endParaRPr sz="943">
              <a:latin typeface="Times New Roman"/>
              <a:cs typeface="Times New Roman"/>
            </a:endParaRPr>
          </a:p>
        </p:txBody>
      </p:sp>
      <p:sp>
        <p:nvSpPr>
          <p:cNvPr id="14" name="object 14"/>
          <p:cNvSpPr/>
          <p:nvPr/>
        </p:nvSpPr>
        <p:spPr>
          <a:xfrm>
            <a:off x="1884099" y="4881318"/>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2" name="text 1"/>
          <p:cNvSpPr txBox="1"/>
          <p:nvPr/>
        </p:nvSpPr>
        <p:spPr>
          <a:xfrm>
            <a:off x="1899067" y="4886586"/>
            <a:ext cx="483146" cy="145104"/>
          </a:xfrm>
          <a:prstGeom prst="rect">
            <a:avLst/>
          </a:prstGeom>
        </p:spPr>
        <p:txBody>
          <a:bodyPr vert="horz" wrap="none" lIns="0" tIns="0" rIns="0" bIns="0" rtlCol="0">
            <a:spAutoFit/>
          </a:bodyPr>
          <a:lstStyle/>
          <a:p>
            <a:r>
              <a:rPr sz="943" spc="8" dirty="0">
                <a:latin typeface="Times New Roman"/>
                <a:cs typeface="Times New Roman"/>
              </a:rPr>
              <a:t>respectés;</a:t>
            </a:r>
            <a:endParaRPr sz="943">
              <a:latin typeface="Times New Roman"/>
              <a:cs typeface="Times New Roman"/>
            </a:endParaRPr>
          </a:p>
        </p:txBody>
      </p:sp>
      <p:sp>
        <p:nvSpPr>
          <p:cNvPr id="15" name="object 15"/>
          <p:cNvSpPr/>
          <p:nvPr/>
        </p:nvSpPr>
        <p:spPr>
          <a:xfrm>
            <a:off x="1884099" y="5168701"/>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16" name="object 16"/>
          <p:cNvSpPr/>
          <p:nvPr/>
        </p:nvSpPr>
        <p:spPr>
          <a:xfrm>
            <a:off x="1884099" y="5306405"/>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3" name="text 1"/>
          <p:cNvSpPr txBox="1"/>
          <p:nvPr/>
        </p:nvSpPr>
        <p:spPr>
          <a:xfrm>
            <a:off x="1899067" y="5311674"/>
            <a:ext cx="42704" cy="145104"/>
          </a:xfrm>
          <a:prstGeom prst="rect">
            <a:avLst/>
          </a:prstGeom>
        </p:spPr>
        <p:txBody>
          <a:bodyPr vert="horz" wrap="none" lIns="0" tIns="0" rIns="0" bIns="0" rtlCol="0">
            <a:spAutoFit/>
          </a:bodyPr>
          <a:lstStyle/>
          <a:p>
            <a:r>
              <a:rPr sz="943" spc="8" dirty="0">
                <a:latin typeface="Times New Roman"/>
                <a:cs typeface="Times New Roman"/>
              </a:rPr>
              <a:t>•</a:t>
            </a:r>
            <a:endParaRPr sz="943">
              <a:latin typeface="Times New Roman"/>
              <a:cs typeface="Times New Roman"/>
            </a:endParaRPr>
          </a:p>
        </p:txBody>
      </p:sp>
      <p:sp>
        <p:nvSpPr>
          <p:cNvPr id="54" name="text 1"/>
          <p:cNvSpPr txBox="1"/>
          <p:nvPr/>
        </p:nvSpPr>
        <p:spPr>
          <a:xfrm>
            <a:off x="2246322" y="5311674"/>
            <a:ext cx="4074000" cy="145104"/>
          </a:xfrm>
          <a:prstGeom prst="rect">
            <a:avLst/>
          </a:prstGeom>
        </p:spPr>
        <p:txBody>
          <a:bodyPr vert="horz" wrap="none" lIns="0" tIns="0" rIns="0" bIns="0" rtlCol="0">
            <a:spAutoFit/>
          </a:bodyPr>
          <a:lstStyle/>
          <a:p>
            <a:r>
              <a:rPr sz="943" spc="8" dirty="0">
                <a:latin typeface="Times New Roman"/>
                <a:cs typeface="Times New Roman"/>
              </a:rPr>
              <a:t>Rédiger ou donner verbalement, les avis pertinents aux contrevenants et en assurer</a:t>
            </a:r>
            <a:endParaRPr sz="943">
              <a:latin typeface="Times New Roman"/>
              <a:cs typeface="Times New Roman"/>
            </a:endParaRPr>
          </a:p>
        </p:txBody>
      </p:sp>
      <p:sp>
        <p:nvSpPr>
          <p:cNvPr id="17" name="object 17"/>
          <p:cNvSpPr/>
          <p:nvPr/>
        </p:nvSpPr>
        <p:spPr>
          <a:xfrm>
            <a:off x="1884099" y="5444109"/>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5" name="text 1"/>
          <p:cNvSpPr txBox="1"/>
          <p:nvPr/>
        </p:nvSpPr>
        <p:spPr>
          <a:xfrm>
            <a:off x="1899067" y="5449377"/>
            <a:ext cx="395558" cy="145104"/>
          </a:xfrm>
          <a:prstGeom prst="rect">
            <a:avLst/>
          </a:prstGeom>
        </p:spPr>
        <p:txBody>
          <a:bodyPr vert="horz" wrap="none" lIns="0" tIns="0" rIns="0" bIns="0" rtlCol="0">
            <a:spAutoFit/>
          </a:bodyPr>
          <a:lstStyle/>
          <a:p>
            <a:r>
              <a:rPr sz="943" spc="8" dirty="0">
                <a:latin typeface="Times New Roman"/>
                <a:cs typeface="Times New Roman"/>
              </a:rPr>
              <a:t>le suivi;</a:t>
            </a:r>
            <a:endParaRPr sz="943">
              <a:latin typeface="Times New Roman"/>
              <a:cs typeface="Times New Roman"/>
            </a:endParaRPr>
          </a:p>
        </p:txBody>
      </p:sp>
      <p:sp>
        <p:nvSpPr>
          <p:cNvPr id="18" name="object 18"/>
          <p:cNvSpPr/>
          <p:nvPr/>
        </p:nvSpPr>
        <p:spPr>
          <a:xfrm>
            <a:off x="1884099" y="5731492"/>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19" name="object 19"/>
          <p:cNvSpPr/>
          <p:nvPr/>
        </p:nvSpPr>
        <p:spPr>
          <a:xfrm>
            <a:off x="1884099" y="5869196"/>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6" name="text 1"/>
          <p:cNvSpPr txBox="1"/>
          <p:nvPr/>
        </p:nvSpPr>
        <p:spPr>
          <a:xfrm>
            <a:off x="1899067" y="5874465"/>
            <a:ext cx="42704" cy="145104"/>
          </a:xfrm>
          <a:prstGeom prst="rect">
            <a:avLst/>
          </a:prstGeom>
        </p:spPr>
        <p:txBody>
          <a:bodyPr vert="horz" wrap="none" lIns="0" tIns="0" rIns="0" bIns="0" rtlCol="0">
            <a:spAutoFit/>
          </a:bodyPr>
          <a:lstStyle/>
          <a:p>
            <a:r>
              <a:rPr sz="943" spc="8" dirty="0">
                <a:latin typeface="Times New Roman"/>
                <a:cs typeface="Times New Roman"/>
              </a:rPr>
              <a:t>•</a:t>
            </a:r>
            <a:endParaRPr sz="943">
              <a:latin typeface="Times New Roman"/>
              <a:cs typeface="Times New Roman"/>
            </a:endParaRPr>
          </a:p>
        </p:txBody>
      </p:sp>
      <p:sp>
        <p:nvSpPr>
          <p:cNvPr id="57" name="text 1"/>
          <p:cNvSpPr txBox="1"/>
          <p:nvPr/>
        </p:nvSpPr>
        <p:spPr>
          <a:xfrm>
            <a:off x="2246322" y="5874465"/>
            <a:ext cx="3959289" cy="145104"/>
          </a:xfrm>
          <a:prstGeom prst="rect">
            <a:avLst/>
          </a:prstGeom>
        </p:spPr>
        <p:txBody>
          <a:bodyPr vert="horz" wrap="none" lIns="0" tIns="0" rIns="0" bIns="0" rtlCol="0">
            <a:spAutoFit/>
          </a:bodyPr>
          <a:lstStyle/>
          <a:p>
            <a:r>
              <a:rPr sz="943" spc="8" dirty="0">
                <a:latin typeface="Times New Roman"/>
                <a:cs typeface="Times New Roman"/>
              </a:rPr>
              <a:t>Analyser et préparer toute demande inhérente au comité consultatif d’urbanisme</a:t>
            </a:r>
            <a:endParaRPr sz="943">
              <a:latin typeface="Times New Roman"/>
              <a:cs typeface="Times New Roman"/>
            </a:endParaRPr>
          </a:p>
        </p:txBody>
      </p:sp>
      <p:sp>
        <p:nvSpPr>
          <p:cNvPr id="20" name="object 20"/>
          <p:cNvSpPr/>
          <p:nvPr/>
        </p:nvSpPr>
        <p:spPr>
          <a:xfrm>
            <a:off x="1884099" y="6006901"/>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8" name="text 1"/>
          <p:cNvSpPr txBox="1"/>
          <p:nvPr/>
        </p:nvSpPr>
        <p:spPr>
          <a:xfrm>
            <a:off x="1899068" y="6012170"/>
            <a:ext cx="3116879" cy="145104"/>
          </a:xfrm>
          <a:prstGeom prst="rect">
            <a:avLst/>
          </a:prstGeom>
        </p:spPr>
        <p:txBody>
          <a:bodyPr vert="horz" wrap="none" lIns="0" tIns="0" rIns="0" bIns="0" rtlCol="0">
            <a:spAutoFit/>
          </a:bodyPr>
          <a:lstStyle/>
          <a:p>
            <a:r>
              <a:rPr sz="943" spc="8" dirty="0">
                <a:latin typeface="Times New Roman"/>
                <a:cs typeface="Times New Roman"/>
              </a:rPr>
              <a:t>(CCU): dérogation mineure, changement de zonage, PIIA, etc.;</a:t>
            </a:r>
            <a:endParaRPr sz="943">
              <a:latin typeface="Times New Roman"/>
              <a:cs typeface="Times New Roman"/>
            </a:endParaRPr>
          </a:p>
        </p:txBody>
      </p:sp>
      <p:sp>
        <p:nvSpPr>
          <p:cNvPr id="21" name="object 21"/>
          <p:cNvSpPr/>
          <p:nvPr/>
        </p:nvSpPr>
        <p:spPr>
          <a:xfrm>
            <a:off x="1884099" y="6144605"/>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9" name="text 1"/>
          <p:cNvSpPr txBox="1"/>
          <p:nvPr/>
        </p:nvSpPr>
        <p:spPr>
          <a:xfrm>
            <a:off x="1899067" y="6149874"/>
            <a:ext cx="42704" cy="145104"/>
          </a:xfrm>
          <a:prstGeom prst="rect">
            <a:avLst/>
          </a:prstGeom>
        </p:spPr>
        <p:txBody>
          <a:bodyPr vert="horz" wrap="none" lIns="0" tIns="0" rIns="0" bIns="0" rtlCol="0">
            <a:spAutoFit/>
          </a:bodyPr>
          <a:lstStyle/>
          <a:p>
            <a:r>
              <a:rPr sz="943" spc="8" dirty="0">
                <a:latin typeface="Times New Roman"/>
                <a:cs typeface="Times New Roman"/>
              </a:rPr>
              <a:t>•</a:t>
            </a:r>
            <a:endParaRPr sz="943">
              <a:latin typeface="Times New Roman"/>
              <a:cs typeface="Times New Roman"/>
            </a:endParaRPr>
          </a:p>
        </p:txBody>
      </p:sp>
      <p:sp>
        <p:nvSpPr>
          <p:cNvPr id="60" name="text 1"/>
          <p:cNvSpPr txBox="1"/>
          <p:nvPr/>
        </p:nvSpPr>
        <p:spPr>
          <a:xfrm>
            <a:off x="2246322" y="6149874"/>
            <a:ext cx="3548728" cy="145104"/>
          </a:xfrm>
          <a:prstGeom prst="rect">
            <a:avLst/>
          </a:prstGeom>
        </p:spPr>
        <p:txBody>
          <a:bodyPr vert="horz" wrap="none" lIns="0" tIns="0" rIns="0" bIns="0" rtlCol="0">
            <a:spAutoFit/>
          </a:bodyPr>
          <a:lstStyle/>
          <a:p>
            <a:r>
              <a:rPr sz="943" spc="8" dirty="0">
                <a:latin typeface="Times New Roman"/>
                <a:cs typeface="Times New Roman"/>
              </a:rPr>
              <a:t>Faire respecter les recommandations du CCU et les décisions du conseil</a:t>
            </a:r>
            <a:endParaRPr sz="943">
              <a:latin typeface="Times New Roman"/>
              <a:cs typeface="Times New Roman"/>
            </a:endParaRPr>
          </a:p>
        </p:txBody>
      </p:sp>
      <p:sp>
        <p:nvSpPr>
          <p:cNvPr id="22" name="object 22"/>
          <p:cNvSpPr/>
          <p:nvPr/>
        </p:nvSpPr>
        <p:spPr>
          <a:xfrm>
            <a:off x="1884099" y="6282309"/>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61" name="text 1"/>
          <p:cNvSpPr txBox="1"/>
          <p:nvPr/>
        </p:nvSpPr>
        <p:spPr>
          <a:xfrm>
            <a:off x="1899068" y="6287577"/>
            <a:ext cx="2817694" cy="145104"/>
          </a:xfrm>
          <a:prstGeom prst="rect">
            <a:avLst/>
          </a:prstGeom>
        </p:spPr>
        <p:txBody>
          <a:bodyPr vert="horz" wrap="none" lIns="0" tIns="0" rIns="0" bIns="0" rtlCol="0">
            <a:spAutoFit/>
          </a:bodyPr>
          <a:lstStyle/>
          <a:p>
            <a:r>
              <a:rPr sz="943" spc="8" dirty="0">
                <a:latin typeface="Times New Roman"/>
                <a:cs typeface="Times New Roman"/>
              </a:rPr>
              <a:t>municipal, en informer les citoyens et en assurer le suivi;</a:t>
            </a:r>
            <a:endParaRPr sz="943">
              <a:latin typeface="Times New Roman"/>
              <a:cs typeface="Times New Roman"/>
            </a:endParaRPr>
          </a:p>
        </p:txBody>
      </p:sp>
      <p:sp>
        <p:nvSpPr>
          <p:cNvPr id="23" name="object 23"/>
          <p:cNvSpPr/>
          <p:nvPr/>
        </p:nvSpPr>
        <p:spPr>
          <a:xfrm>
            <a:off x="1884099" y="6569692"/>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24" name="object 24"/>
          <p:cNvSpPr/>
          <p:nvPr/>
        </p:nvSpPr>
        <p:spPr>
          <a:xfrm>
            <a:off x="1884099" y="6707396"/>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62" name="text 1"/>
          <p:cNvSpPr txBox="1"/>
          <p:nvPr/>
        </p:nvSpPr>
        <p:spPr>
          <a:xfrm>
            <a:off x="1899067" y="6712665"/>
            <a:ext cx="42704" cy="145104"/>
          </a:xfrm>
          <a:prstGeom prst="rect">
            <a:avLst/>
          </a:prstGeom>
        </p:spPr>
        <p:txBody>
          <a:bodyPr vert="horz" wrap="none" lIns="0" tIns="0" rIns="0" bIns="0" rtlCol="0">
            <a:spAutoFit/>
          </a:bodyPr>
          <a:lstStyle/>
          <a:p>
            <a:r>
              <a:rPr sz="943" spc="8" dirty="0">
                <a:latin typeface="Times New Roman"/>
                <a:cs typeface="Times New Roman"/>
              </a:rPr>
              <a:t>•</a:t>
            </a:r>
            <a:endParaRPr sz="943">
              <a:latin typeface="Times New Roman"/>
              <a:cs typeface="Times New Roman"/>
            </a:endParaRPr>
          </a:p>
        </p:txBody>
      </p:sp>
      <p:sp>
        <p:nvSpPr>
          <p:cNvPr id="63" name="text 1"/>
          <p:cNvSpPr txBox="1"/>
          <p:nvPr/>
        </p:nvSpPr>
        <p:spPr>
          <a:xfrm>
            <a:off x="2246322" y="6712665"/>
            <a:ext cx="4072397" cy="145104"/>
          </a:xfrm>
          <a:prstGeom prst="rect">
            <a:avLst/>
          </a:prstGeom>
        </p:spPr>
        <p:txBody>
          <a:bodyPr vert="horz" wrap="none" lIns="0" tIns="0" rIns="0" bIns="0" rtlCol="0">
            <a:spAutoFit/>
          </a:bodyPr>
          <a:lstStyle/>
          <a:p>
            <a:r>
              <a:rPr sz="943" spc="8" dirty="0">
                <a:latin typeface="Times New Roman"/>
                <a:cs typeface="Times New Roman"/>
              </a:rPr>
              <a:t>Faire respecter les règlements et lois en matière d’urbanisme, d’environnement, de</a:t>
            </a:r>
            <a:endParaRPr sz="943">
              <a:latin typeface="Times New Roman"/>
              <a:cs typeface="Times New Roman"/>
            </a:endParaRPr>
          </a:p>
        </p:txBody>
      </p:sp>
      <p:sp>
        <p:nvSpPr>
          <p:cNvPr id="25" name="object 25"/>
          <p:cNvSpPr/>
          <p:nvPr/>
        </p:nvSpPr>
        <p:spPr>
          <a:xfrm>
            <a:off x="1884099" y="6845101"/>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64" name="text 1"/>
          <p:cNvSpPr txBox="1"/>
          <p:nvPr/>
        </p:nvSpPr>
        <p:spPr>
          <a:xfrm>
            <a:off x="1899067" y="6850370"/>
            <a:ext cx="1217706" cy="145104"/>
          </a:xfrm>
          <a:prstGeom prst="rect">
            <a:avLst/>
          </a:prstGeom>
        </p:spPr>
        <p:txBody>
          <a:bodyPr vert="horz" wrap="none" lIns="0" tIns="0" rIns="0" bIns="0" rtlCol="0">
            <a:spAutoFit/>
          </a:bodyPr>
          <a:lstStyle/>
          <a:p>
            <a:r>
              <a:rPr sz="943" spc="8" dirty="0">
                <a:latin typeface="Times New Roman"/>
                <a:cs typeface="Times New Roman"/>
              </a:rPr>
              <a:t>salubrité, d’hygiène, etc.</a:t>
            </a:r>
            <a:endParaRPr sz="943">
              <a:latin typeface="Times New Roman"/>
              <a:cs typeface="Times New Roman"/>
            </a:endParaRPr>
          </a:p>
        </p:txBody>
      </p:sp>
      <p:sp>
        <p:nvSpPr>
          <p:cNvPr id="26" name="object 26"/>
          <p:cNvSpPr/>
          <p:nvPr/>
        </p:nvSpPr>
        <p:spPr>
          <a:xfrm>
            <a:off x="1884099" y="7688090"/>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65" name="text 1"/>
          <p:cNvSpPr txBox="1"/>
          <p:nvPr/>
        </p:nvSpPr>
        <p:spPr>
          <a:xfrm>
            <a:off x="1899068" y="7685848"/>
            <a:ext cx="1703543" cy="145104"/>
          </a:xfrm>
          <a:prstGeom prst="rect">
            <a:avLst/>
          </a:prstGeom>
        </p:spPr>
        <p:txBody>
          <a:bodyPr vert="horz" wrap="none" lIns="0" tIns="0" rIns="0" bIns="0" rtlCol="0">
            <a:spAutoFit/>
          </a:bodyPr>
          <a:lstStyle/>
          <a:p>
            <a:r>
              <a:rPr sz="943" b="1" spc="8" dirty="0">
                <a:solidFill>
                  <a:srgbClr val="393636"/>
                </a:solidFill>
                <a:latin typeface="Arial"/>
                <a:cs typeface="Arial"/>
              </a:rPr>
              <a:t>QUALIFICATIONS REQUISES</a:t>
            </a:r>
            <a:endParaRPr sz="943">
              <a:latin typeface="Times New Roman"/>
              <a:cs typeface="Times New Roman"/>
            </a:endParaRPr>
          </a:p>
        </p:txBody>
      </p:sp>
      <p:sp>
        <p:nvSpPr>
          <p:cNvPr id="27" name="object 27"/>
          <p:cNvSpPr/>
          <p:nvPr/>
        </p:nvSpPr>
        <p:spPr>
          <a:xfrm>
            <a:off x="1899068" y="7813221"/>
            <a:ext cx="1669815" cy="12573"/>
          </a:xfrm>
          <a:custGeom>
            <a:avLst/>
            <a:gdLst/>
            <a:ahLst/>
            <a:cxnLst/>
            <a:rect l="l" t="t" r="r" b="b"/>
            <a:pathLst>
              <a:path w="2125219" h="16002">
                <a:moveTo>
                  <a:pt x="0" y="16002"/>
                </a:moveTo>
                <a:lnTo>
                  <a:pt x="2125218" y="16002"/>
                </a:lnTo>
                <a:lnTo>
                  <a:pt x="2125218" y="0"/>
                </a:lnTo>
                <a:lnTo>
                  <a:pt x="0" y="0"/>
                </a:lnTo>
                <a:close/>
              </a:path>
            </a:pathLst>
          </a:custGeom>
          <a:solidFill>
            <a:srgbClr val="393636"/>
          </a:solidFill>
        </p:spPr>
        <p:txBody>
          <a:bodyPr wrap="square" lIns="0" tIns="0" rIns="0" bIns="0" rtlCol="0">
            <a:noAutofit/>
          </a:bodyPr>
          <a:lstStyle/>
          <a:p>
            <a:endParaRPr sz="1414"/>
          </a:p>
        </p:txBody>
      </p:sp>
      <p:sp>
        <p:nvSpPr>
          <p:cNvPr id="28" name="object 28"/>
          <p:cNvSpPr/>
          <p:nvPr/>
        </p:nvSpPr>
        <p:spPr>
          <a:xfrm>
            <a:off x="1884099" y="7825794"/>
            <a:ext cx="4363430" cy="149080"/>
          </a:xfrm>
          <a:custGeom>
            <a:avLst/>
            <a:gdLst/>
            <a:ahLst/>
            <a:cxnLst/>
            <a:rect l="l" t="t" r="r" b="b"/>
            <a:pathLst>
              <a:path w="5553456" h="189738">
                <a:moveTo>
                  <a:pt x="0" y="189738"/>
                </a:moveTo>
                <a:lnTo>
                  <a:pt x="5553456" y="189738"/>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29" name="object 29"/>
          <p:cNvSpPr/>
          <p:nvPr/>
        </p:nvSpPr>
        <p:spPr>
          <a:xfrm>
            <a:off x="1884099" y="7974874"/>
            <a:ext cx="4363430" cy="142494"/>
          </a:xfrm>
          <a:custGeom>
            <a:avLst/>
            <a:gdLst/>
            <a:ahLst/>
            <a:cxnLst/>
            <a:rect l="l" t="t" r="r" b="b"/>
            <a:pathLst>
              <a:path w="5553456" h="181356">
                <a:moveTo>
                  <a:pt x="0" y="181356"/>
                </a:moveTo>
                <a:lnTo>
                  <a:pt x="5553456" y="181356"/>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66" name="text 1"/>
          <p:cNvSpPr txBox="1"/>
          <p:nvPr/>
        </p:nvSpPr>
        <p:spPr>
          <a:xfrm>
            <a:off x="1899067" y="7983855"/>
            <a:ext cx="42704" cy="145104"/>
          </a:xfrm>
          <a:prstGeom prst="rect">
            <a:avLst/>
          </a:prstGeom>
        </p:spPr>
        <p:txBody>
          <a:bodyPr vert="horz" wrap="none" lIns="0" tIns="0" rIns="0" bIns="0" rtlCol="0">
            <a:spAutoFit/>
          </a:bodyPr>
          <a:lstStyle/>
          <a:p>
            <a:r>
              <a:rPr sz="943" b="1" spc="8" dirty="0">
                <a:latin typeface="Arial"/>
                <a:cs typeface="Arial"/>
              </a:rPr>
              <a:t>•</a:t>
            </a:r>
            <a:endParaRPr sz="943">
              <a:latin typeface="Arial"/>
              <a:cs typeface="Arial"/>
            </a:endParaRPr>
          </a:p>
        </p:txBody>
      </p:sp>
      <p:sp>
        <p:nvSpPr>
          <p:cNvPr id="67" name="text 1"/>
          <p:cNvSpPr txBox="1"/>
          <p:nvPr/>
        </p:nvSpPr>
        <p:spPr>
          <a:xfrm>
            <a:off x="2246322" y="7983855"/>
            <a:ext cx="3785395" cy="137858"/>
          </a:xfrm>
          <a:prstGeom prst="rect">
            <a:avLst/>
          </a:prstGeom>
        </p:spPr>
        <p:txBody>
          <a:bodyPr vert="horz" wrap="none" lIns="0" tIns="0" rIns="0" bIns="0" rtlCol="0">
            <a:spAutoFit/>
          </a:bodyPr>
          <a:lstStyle/>
          <a:p>
            <a:r>
              <a:rPr sz="896" spc="8" dirty="0">
                <a:latin typeface="Arial"/>
                <a:cs typeface="Arial"/>
              </a:rPr>
              <a:t>Détenir un diplôme d’études collégiales en aménagement du territoire ou</a:t>
            </a:r>
            <a:endParaRPr sz="864" dirty="0">
              <a:latin typeface="Arial"/>
              <a:cs typeface="Arial"/>
            </a:endParaRPr>
          </a:p>
        </p:txBody>
      </p:sp>
      <p:sp>
        <p:nvSpPr>
          <p:cNvPr id="30" name="object 30"/>
          <p:cNvSpPr/>
          <p:nvPr/>
        </p:nvSpPr>
        <p:spPr>
          <a:xfrm>
            <a:off x="1884099" y="8117368"/>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68" name="text 1"/>
          <p:cNvSpPr txBox="1"/>
          <p:nvPr/>
        </p:nvSpPr>
        <p:spPr>
          <a:xfrm>
            <a:off x="1899068" y="8121559"/>
            <a:ext cx="2570191" cy="137858"/>
          </a:xfrm>
          <a:prstGeom prst="rect">
            <a:avLst/>
          </a:prstGeom>
        </p:spPr>
        <p:txBody>
          <a:bodyPr vert="horz" wrap="none" lIns="0" tIns="0" rIns="0" bIns="0" rtlCol="0">
            <a:spAutoFit/>
          </a:bodyPr>
          <a:lstStyle/>
          <a:p>
            <a:r>
              <a:rPr sz="896" spc="8" dirty="0">
                <a:latin typeface="Arial"/>
                <a:cs typeface="Arial"/>
              </a:rPr>
              <a:t>en urbanisme ou en technologie de l’architecture.</a:t>
            </a:r>
            <a:endParaRPr sz="864">
              <a:latin typeface="Arial"/>
              <a:cs typeface="Arial"/>
            </a:endParaRPr>
          </a:p>
        </p:txBody>
      </p:sp>
      <p:sp>
        <p:nvSpPr>
          <p:cNvPr id="31" name="object 31"/>
          <p:cNvSpPr/>
          <p:nvPr/>
        </p:nvSpPr>
        <p:spPr>
          <a:xfrm>
            <a:off x="1884099" y="8404751"/>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32" name="object 32"/>
          <p:cNvSpPr/>
          <p:nvPr/>
        </p:nvSpPr>
        <p:spPr>
          <a:xfrm>
            <a:off x="1884099" y="8542456"/>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69" name="text 1"/>
          <p:cNvSpPr txBox="1"/>
          <p:nvPr/>
        </p:nvSpPr>
        <p:spPr>
          <a:xfrm>
            <a:off x="1899067" y="8546647"/>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70" name="text 1"/>
          <p:cNvSpPr txBox="1"/>
          <p:nvPr/>
        </p:nvSpPr>
        <p:spPr>
          <a:xfrm>
            <a:off x="2246322" y="8546646"/>
            <a:ext cx="3883627" cy="137858"/>
          </a:xfrm>
          <a:prstGeom prst="rect">
            <a:avLst/>
          </a:prstGeom>
        </p:spPr>
        <p:txBody>
          <a:bodyPr vert="horz" wrap="none" lIns="0" tIns="0" rIns="0" bIns="0" rtlCol="0">
            <a:spAutoFit/>
          </a:bodyPr>
          <a:lstStyle/>
          <a:p>
            <a:r>
              <a:rPr sz="896" spc="8" dirty="0">
                <a:latin typeface="Arial"/>
                <a:cs typeface="Arial"/>
              </a:rPr>
              <a:t>Posséder au moins trois ans d’expérience dans des fonctions similaires en</a:t>
            </a:r>
            <a:endParaRPr sz="864">
              <a:latin typeface="Arial"/>
              <a:cs typeface="Arial"/>
            </a:endParaRPr>
          </a:p>
        </p:txBody>
      </p:sp>
      <p:sp>
        <p:nvSpPr>
          <p:cNvPr id="33" name="object 33"/>
          <p:cNvSpPr/>
          <p:nvPr/>
        </p:nvSpPr>
        <p:spPr>
          <a:xfrm>
            <a:off x="1884099" y="8680160"/>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71" name="text 1"/>
          <p:cNvSpPr txBox="1"/>
          <p:nvPr/>
        </p:nvSpPr>
        <p:spPr>
          <a:xfrm>
            <a:off x="1899067" y="8684351"/>
            <a:ext cx="880434" cy="145104"/>
          </a:xfrm>
          <a:prstGeom prst="rect">
            <a:avLst/>
          </a:prstGeom>
        </p:spPr>
        <p:txBody>
          <a:bodyPr vert="horz" wrap="none" lIns="0" tIns="0" rIns="0" bIns="0" rtlCol="0">
            <a:spAutoFit/>
          </a:bodyPr>
          <a:lstStyle/>
          <a:p>
            <a:r>
              <a:rPr sz="943" spc="8" dirty="0">
                <a:latin typeface="Arial"/>
                <a:cs typeface="Arial"/>
              </a:rPr>
              <a:t>milieu municipal</a:t>
            </a:r>
            <a:endParaRPr sz="943">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p:nvPr/>
        </p:nvSpPr>
        <p:spPr>
          <a:xfrm>
            <a:off x="1884099" y="707082"/>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35" name="object 35"/>
          <p:cNvSpPr/>
          <p:nvPr/>
        </p:nvSpPr>
        <p:spPr>
          <a:xfrm>
            <a:off x="1884099" y="844786"/>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2" name="text 1"/>
          <p:cNvSpPr txBox="1"/>
          <p:nvPr/>
        </p:nvSpPr>
        <p:spPr>
          <a:xfrm>
            <a:off x="1899067" y="848977"/>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3" name="text 1"/>
          <p:cNvSpPr txBox="1"/>
          <p:nvPr/>
        </p:nvSpPr>
        <p:spPr>
          <a:xfrm>
            <a:off x="2246322" y="848977"/>
            <a:ext cx="3533531" cy="137858"/>
          </a:xfrm>
          <a:prstGeom prst="rect">
            <a:avLst/>
          </a:prstGeom>
        </p:spPr>
        <p:txBody>
          <a:bodyPr vert="horz" wrap="none" lIns="0" tIns="0" rIns="0" bIns="0" rtlCol="0">
            <a:spAutoFit/>
          </a:bodyPr>
          <a:lstStyle/>
          <a:p>
            <a:r>
              <a:rPr sz="896" spc="8" dirty="0">
                <a:latin typeface="Arial"/>
                <a:cs typeface="Arial"/>
              </a:rPr>
              <a:t>Posséder une bonne connaissance des lois applicables au domaine</a:t>
            </a:r>
            <a:endParaRPr sz="864">
              <a:latin typeface="Arial"/>
              <a:cs typeface="Arial"/>
            </a:endParaRPr>
          </a:p>
        </p:txBody>
      </p:sp>
      <p:sp>
        <p:nvSpPr>
          <p:cNvPr id="36" name="object 36"/>
          <p:cNvSpPr/>
          <p:nvPr/>
        </p:nvSpPr>
        <p:spPr>
          <a:xfrm>
            <a:off x="1884099" y="982490"/>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 name="text 1"/>
          <p:cNvSpPr txBox="1"/>
          <p:nvPr/>
        </p:nvSpPr>
        <p:spPr>
          <a:xfrm>
            <a:off x="1899068" y="986681"/>
            <a:ext cx="2815451" cy="145104"/>
          </a:xfrm>
          <a:prstGeom prst="rect">
            <a:avLst/>
          </a:prstGeom>
        </p:spPr>
        <p:txBody>
          <a:bodyPr vert="horz" wrap="none" lIns="0" tIns="0" rIns="0" bIns="0" rtlCol="0">
            <a:spAutoFit/>
          </a:bodyPr>
          <a:lstStyle/>
          <a:p>
            <a:r>
              <a:rPr sz="943" spc="8" dirty="0">
                <a:latin typeface="Arial"/>
                <a:cs typeface="Arial"/>
              </a:rPr>
              <a:t>municipal LAU, LPTAAQ, LQE, LCV, code civil, etc.</a:t>
            </a:r>
            <a:endParaRPr sz="943">
              <a:latin typeface="Arial"/>
              <a:cs typeface="Arial"/>
            </a:endParaRPr>
          </a:p>
        </p:txBody>
      </p:sp>
      <p:sp>
        <p:nvSpPr>
          <p:cNvPr id="37" name="object 37"/>
          <p:cNvSpPr/>
          <p:nvPr/>
        </p:nvSpPr>
        <p:spPr>
          <a:xfrm>
            <a:off x="1884099" y="1269873"/>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38" name="object 38"/>
          <p:cNvSpPr/>
          <p:nvPr/>
        </p:nvSpPr>
        <p:spPr>
          <a:xfrm>
            <a:off x="1884099" y="1407577"/>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 name="text 1"/>
          <p:cNvSpPr txBox="1"/>
          <p:nvPr/>
        </p:nvSpPr>
        <p:spPr>
          <a:xfrm>
            <a:off x="1899067" y="1411769"/>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6" name="text 1"/>
          <p:cNvSpPr txBox="1"/>
          <p:nvPr/>
        </p:nvSpPr>
        <p:spPr>
          <a:xfrm>
            <a:off x="2246322" y="1411769"/>
            <a:ext cx="3776931" cy="137858"/>
          </a:xfrm>
          <a:prstGeom prst="rect">
            <a:avLst/>
          </a:prstGeom>
        </p:spPr>
        <p:txBody>
          <a:bodyPr vert="horz" wrap="none" lIns="0" tIns="0" rIns="0" bIns="0" rtlCol="0">
            <a:spAutoFit/>
          </a:bodyPr>
          <a:lstStyle/>
          <a:p>
            <a:r>
              <a:rPr sz="896" spc="8" dirty="0">
                <a:latin typeface="Arial"/>
                <a:cs typeface="Arial"/>
              </a:rPr>
              <a:t>Posséder une bonne connaissance des règlements sur l’évacuation et le</a:t>
            </a:r>
            <a:endParaRPr sz="864">
              <a:latin typeface="Arial"/>
              <a:cs typeface="Arial"/>
            </a:endParaRPr>
          </a:p>
        </p:txBody>
      </p:sp>
      <p:sp>
        <p:nvSpPr>
          <p:cNvPr id="39" name="object 39"/>
          <p:cNvSpPr/>
          <p:nvPr/>
        </p:nvSpPr>
        <p:spPr>
          <a:xfrm>
            <a:off x="1884099" y="1545282"/>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7" name="text 1"/>
          <p:cNvSpPr txBox="1"/>
          <p:nvPr/>
        </p:nvSpPr>
        <p:spPr>
          <a:xfrm>
            <a:off x="1899068" y="1549473"/>
            <a:ext cx="3906775" cy="145104"/>
          </a:xfrm>
          <a:prstGeom prst="rect">
            <a:avLst/>
          </a:prstGeom>
        </p:spPr>
        <p:txBody>
          <a:bodyPr vert="horz" wrap="none" lIns="0" tIns="0" rIns="0" bIns="0" rtlCol="0">
            <a:spAutoFit/>
          </a:bodyPr>
          <a:lstStyle/>
          <a:p>
            <a:r>
              <a:rPr sz="943" spc="8" dirty="0">
                <a:latin typeface="Arial"/>
                <a:cs typeface="Arial"/>
              </a:rPr>
              <a:t>traitement des eaux usées des résidences isolées, le captage des eaux</a:t>
            </a:r>
            <a:endParaRPr sz="943">
              <a:latin typeface="Arial"/>
              <a:cs typeface="Arial"/>
            </a:endParaRPr>
          </a:p>
        </p:txBody>
      </p:sp>
      <p:sp>
        <p:nvSpPr>
          <p:cNvPr id="40" name="object 40"/>
          <p:cNvSpPr/>
          <p:nvPr/>
        </p:nvSpPr>
        <p:spPr>
          <a:xfrm>
            <a:off x="1884099" y="1682986"/>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8" name="text 1"/>
          <p:cNvSpPr txBox="1"/>
          <p:nvPr/>
        </p:nvSpPr>
        <p:spPr>
          <a:xfrm>
            <a:off x="1899068" y="1687177"/>
            <a:ext cx="4277005" cy="145104"/>
          </a:xfrm>
          <a:prstGeom prst="rect">
            <a:avLst/>
          </a:prstGeom>
        </p:spPr>
        <p:txBody>
          <a:bodyPr vert="horz" wrap="none" lIns="0" tIns="0" rIns="0" bIns="0" rtlCol="0">
            <a:spAutoFit/>
          </a:bodyPr>
          <a:lstStyle/>
          <a:p>
            <a:r>
              <a:rPr sz="943" spc="8" dirty="0">
                <a:latin typeface="Arial"/>
                <a:cs typeface="Arial"/>
              </a:rPr>
              <a:t>souterraines et de la Politique de protection des rives, du littoral et des plaines</a:t>
            </a:r>
            <a:endParaRPr sz="943">
              <a:latin typeface="Arial"/>
              <a:cs typeface="Arial"/>
            </a:endParaRPr>
          </a:p>
        </p:txBody>
      </p:sp>
      <p:sp>
        <p:nvSpPr>
          <p:cNvPr id="41" name="object 41"/>
          <p:cNvSpPr/>
          <p:nvPr/>
        </p:nvSpPr>
        <p:spPr>
          <a:xfrm>
            <a:off x="1884099" y="1820690"/>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9" name="text 1"/>
          <p:cNvSpPr txBox="1"/>
          <p:nvPr/>
        </p:nvSpPr>
        <p:spPr>
          <a:xfrm>
            <a:off x="1899068" y="1824881"/>
            <a:ext cx="596958" cy="145104"/>
          </a:xfrm>
          <a:prstGeom prst="rect">
            <a:avLst/>
          </a:prstGeom>
        </p:spPr>
        <p:txBody>
          <a:bodyPr vert="horz" wrap="none" lIns="0" tIns="0" rIns="0" bIns="0" rtlCol="0">
            <a:spAutoFit/>
          </a:bodyPr>
          <a:lstStyle/>
          <a:p>
            <a:r>
              <a:rPr sz="943" spc="8" dirty="0">
                <a:latin typeface="Arial"/>
                <a:cs typeface="Arial"/>
              </a:rPr>
              <a:t>inondables</a:t>
            </a:r>
            <a:endParaRPr sz="943">
              <a:latin typeface="Arial"/>
              <a:cs typeface="Arial"/>
            </a:endParaRPr>
          </a:p>
        </p:txBody>
      </p:sp>
      <p:sp>
        <p:nvSpPr>
          <p:cNvPr id="42" name="object 42"/>
          <p:cNvSpPr/>
          <p:nvPr/>
        </p:nvSpPr>
        <p:spPr>
          <a:xfrm>
            <a:off x="1884099" y="2108073"/>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3" name="object 43"/>
          <p:cNvSpPr/>
          <p:nvPr/>
        </p:nvSpPr>
        <p:spPr>
          <a:xfrm>
            <a:off x="1884099" y="2245777"/>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10" name="text 1"/>
          <p:cNvSpPr txBox="1"/>
          <p:nvPr/>
        </p:nvSpPr>
        <p:spPr>
          <a:xfrm>
            <a:off x="1899067" y="2249969"/>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11" name="text 1"/>
          <p:cNvSpPr txBox="1"/>
          <p:nvPr/>
        </p:nvSpPr>
        <p:spPr>
          <a:xfrm>
            <a:off x="2246322" y="2249969"/>
            <a:ext cx="3879973" cy="141449"/>
          </a:xfrm>
          <a:prstGeom prst="rect">
            <a:avLst/>
          </a:prstGeom>
        </p:spPr>
        <p:txBody>
          <a:bodyPr vert="horz" wrap="none" lIns="0" tIns="0" rIns="0" bIns="0" rtlCol="0">
            <a:spAutoFit/>
          </a:bodyPr>
          <a:lstStyle/>
          <a:p>
            <a:r>
              <a:rPr sz="919" spc="8" dirty="0">
                <a:latin typeface="Arial"/>
                <a:cs typeface="Arial"/>
              </a:rPr>
              <a:t>Posséder une bonne connaissance des logiciels Accès Cité Territoire, de</a:t>
            </a:r>
            <a:endParaRPr sz="864">
              <a:latin typeface="Arial"/>
              <a:cs typeface="Arial"/>
            </a:endParaRPr>
          </a:p>
        </p:txBody>
      </p:sp>
      <p:sp>
        <p:nvSpPr>
          <p:cNvPr id="44" name="object 44"/>
          <p:cNvSpPr/>
          <p:nvPr/>
        </p:nvSpPr>
        <p:spPr>
          <a:xfrm>
            <a:off x="1884099" y="2383482"/>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12" name="text 1"/>
          <p:cNvSpPr txBox="1"/>
          <p:nvPr/>
        </p:nvSpPr>
        <p:spPr>
          <a:xfrm>
            <a:off x="1899068" y="2387673"/>
            <a:ext cx="1278170" cy="145104"/>
          </a:xfrm>
          <a:prstGeom prst="rect">
            <a:avLst/>
          </a:prstGeom>
        </p:spPr>
        <p:txBody>
          <a:bodyPr vert="horz" wrap="none" lIns="0" tIns="0" rIns="0" bIns="0" rtlCol="0">
            <a:spAutoFit/>
          </a:bodyPr>
          <a:lstStyle/>
          <a:p>
            <a:r>
              <a:rPr sz="943" spc="8" dirty="0">
                <a:latin typeface="Arial"/>
                <a:cs typeface="Arial"/>
              </a:rPr>
              <a:t>la suite Office et Adobe</a:t>
            </a:r>
            <a:endParaRPr sz="943">
              <a:latin typeface="Arial"/>
              <a:cs typeface="Arial"/>
            </a:endParaRPr>
          </a:p>
        </p:txBody>
      </p:sp>
      <p:sp>
        <p:nvSpPr>
          <p:cNvPr id="45" name="object 45"/>
          <p:cNvSpPr/>
          <p:nvPr/>
        </p:nvSpPr>
        <p:spPr>
          <a:xfrm>
            <a:off x="1884099" y="2670865"/>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6" name="object 46"/>
          <p:cNvSpPr/>
          <p:nvPr/>
        </p:nvSpPr>
        <p:spPr>
          <a:xfrm>
            <a:off x="1884099" y="2808569"/>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13" name="text 1"/>
          <p:cNvSpPr txBox="1"/>
          <p:nvPr/>
        </p:nvSpPr>
        <p:spPr>
          <a:xfrm>
            <a:off x="1899067" y="2812760"/>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14" name="text 1"/>
          <p:cNvSpPr txBox="1"/>
          <p:nvPr/>
        </p:nvSpPr>
        <p:spPr>
          <a:xfrm>
            <a:off x="2246322" y="2812760"/>
            <a:ext cx="2414956" cy="145104"/>
          </a:xfrm>
          <a:prstGeom prst="rect">
            <a:avLst/>
          </a:prstGeom>
        </p:spPr>
        <p:txBody>
          <a:bodyPr vert="horz" wrap="none" lIns="0" tIns="0" rIns="0" bIns="0" rtlCol="0">
            <a:spAutoFit/>
          </a:bodyPr>
          <a:lstStyle/>
          <a:p>
            <a:r>
              <a:rPr sz="943" spc="8" dirty="0">
                <a:latin typeface="Arial"/>
                <a:cs typeface="Arial"/>
              </a:rPr>
              <a:t>Avoir beaucoup d’entregent et de diplomatie</a:t>
            </a:r>
            <a:endParaRPr sz="943">
              <a:latin typeface="Arial"/>
              <a:cs typeface="Arial"/>
            </a:endParaRPr>
          </a:p>
        </p:txBody>
      </p:sp>
      <p:sp>
        <p:nvSpPr>
          <p:cNvPr id="47" name="object 47"/>
          <p:cNvSpPr/>
          <p:nvPr/>
        </p:nvSpPr>
        <p:spPr>
          <a:xfrm>
            <a:off x="1884099" y="3095952"/>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48" name="object 48"/>
          <p:cNvSpPr/>
          <p:nvPr/>
        </p:nvSpPr>
        <p:spPr>
          <a:xfrm>
            <a:off x="1884099" y="3233656"/>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15" name="text 1"/>
          <p:cNvSpPr txBox="1"/>
          <p:nvPr/>
        </p:nvSpPr>
        <p:spPr>
          <a:xfrm>
            <a:off x="1899067" y="3237848"/>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16" name="text 1"/>
          <p:cNvSpPr txBox="1"/>
          <p:nvPr/>
        </p:nvSpPr>
        <p:spPr>
          <a:xfrm>
            <a:off x="2246322" y="3237848"/>
            <a:ext cx="1572866" cy="145104"/>
          </a:xfrm>
          <a:prstGeom prst="rect">
            <a:avLst/>
          </a:prstGeom>
        </p:spPr>
        <p:txBody>
          <a:bodyPr vert="horz" wrap="none" lIns="0" tIns="0" rIns="0" bIns="0" rtlCol="0">
            <a:spAutoFit/>
          </a:bodyPr>
          <a:lstStyle/>
          <a:p>
            <a:r>
              <a:rPr sz="943" spc="8" dirty="0">
                <a:latin typeface="Arial"/>
                <a:cs typeface="Arial"/>
              </a:rPr>
              <a:t>Contribuer à l’esprit d’équipe</a:t>
            </a:r>
            <a:endParaRPr sz="943">
              <a:latin typeface="Arial"/>
              <a:cs typeface="Arial"/>
            </a:endParaRPr>
          </a:p>
        </p:txBody>
      </p:sp>
      <p:sp>
        <p:nvSpPr>
          <p:cNvPr id="49" name="object 49"/>
          <p:cNvSpPr/>
          <p:nvPr/>
        </p:nvSpPr>
        <p:spPr>
          <a:xfrm>
            <a:off x="1884099" y="3521039"/>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0" name="object 50"/>
          <p:cNvSpPr/>
          <p:nvPr/>
        </p:nvSpPr>
        <p:spPr>
          <a:xfrm>
            <a:off x="1884099" y="3658742"/>
            <a:ext cx="4363430" cy="287384"/>
          </a:xfrm>
          <a:custGeom>
            <a:avLst/>
            <a:gdLst/>
            <a:ahLst/>
            <a:cxnLst/>
            <a:rect l="l" t="t" r="r" b="b"/>
            <a:pathLst>
              <a:path w="5553456" h="365761">
                <a:moveTo>
                  <a:pt x="0" y="365761"/>
                </a:moveTo>
                <a:lnTo>
                  <a:pt x="5553456" y="365761"/>
                </a:lnTo>
                <a:lnTo>
                  <a:pt x="5553456" y="1"/>
                </a:lnTo>
                <a:lnTo>
                  <a:pt x="0" y="1"/>
                </a:lnTo>
                <a:close/>
              </a:path>
            </a:pathLst>
          </a:custGeom>
          <a:solidFill>
            <a:srgbClr val="FDFCF1"/>
          </a:solidFill>
        </p:spPr>
        <p:txBody>
          <a:bodyPr wrap="square" lIns="0" tIns="0" rIns="0" bIns="0" rtlCol="0">
            <a:noAutofit/>
          </a:bodyPr>
          <a:lstStyle/>
          <a:p>
            <a:endParaRPr sz="1414"/>
          </a:p>
        </p:txBody>
      </p:sp>
      <p:sp>
        <p:nvSpPr>
          <p:cNvPr id="17" name="text 1"/>
          <p:cNvSpPr txBox="1"/>
          <p:nvPr/>
        </p:nvSpPr>
        <p:spPr>
          <a:xfrm>
            <a:off x="1899067" y="3662934"/>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18" name="text 1"/>
          <p:cNvSpPr txBox="1"/>
          <p:nvPr/>
        </p:nvSpPr>
        <p:spPr>
          <a:xfrm>
            <a:off x="2246322" y="3662934"/>
            <a:ext cx="1452321" cy="145104"/>
          </a:xfrm>
          <a:prstGeom prst="rect">
            <a:avLst/>
          </a:prstGeom>
        </p:spPr>
        <p:txBody>
          <a:bodyPr vert="horz" wrap="none" lIns="0" tIns="0" rIns="0" bIns="0" rtlCol="0">
            <a:spAutoFit/>
          </a:bodyPr>
          <a:lstStyle/>
          <a:p>
            <a:r>
              <a:rPr sz="943" spc="8" dirty="0">
                <a:latin typeface="Arial"/>
                <a:cs typeface="Arial"/>
              </a:rPr>
              <a:t>Être organisé et autonome</a:t>
            </a:r>
            <a:endParaRPr sz="943">
              <a:latin typeface="Arial"/>
              <a:cs typeface="Arial"/>
            </a:endParaRPr>
          </a:p>
        </p:txBody>
      </p:sp>
      <p:sp>
        <p:nvSpPr>
          <p:cNvPr id="51" name="object 51"/>
          <p:cNvSpPr/>
          <p:nvPr/>
        </p:nvSpPr>
        <p:spPr>
          <a:xfrm>
            <a:off x="1884099" y="3946126"/>
            <a:ext cx="4363430" cy="137106"/>
          </a:xfrm>
          <a:custGeom>
            <a:avLst/>
            <a:gdLst/>
            <a:ahLst/>
            <a:cxnLst/>
            <a:rect l="l" t="t" r="r" b="b"/>
            <a:pathLst>
              <a:path w="5553456" h="174498">
                <a:moveTo>
                  <a:pt x="0" y="174498"/>
                </a:moveTo>
                <a:lnTo>
                  <a:pt x="5553456" y="174498"/>
                </a:lnTo>
                <a:lnTo>
                  <a:pt x="5553456" y="1"/>
                </a:lnTo>
                <a:lnTo>
                  <a:pt x="0" y="1"/>
                </a:lnTo>
                <a:close/>
              </a:path>
            </a:pathLst>
          </a:custGeom>
          <a:solidFill>
            <a:srgbClr val="FDFCF1"/>
          </a:solidFill>
        </p:spPr>
        <p:txBody>
          <a:bodyPr wrap="square" lIns="0" tIns="0" rIns="0" bIns="0" rtlCol="0">
            <a:noAutofit/>
          </a:bodyPr>
          <a:lstStyle/>
          <a:p>
            <a:endParaRPr sz="1414"/>
          </a:p>
        </p:txBody>
      </p:sp>
      <p:sp>
        <p:nvSpPr>
          <p:cNvPr id="52" name="object 52"/>
          <p:cNvSpPr/>
          <p:nvPr/>
        </p:nvSpPr>
        <p:spPr>
          <a:xfrm>
            <a:off x="1884099" y="4083231"/>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19" name="text 1"/>
          <p:cNvSpPr txBox="1"/>
          <p:nvPr/>
        </p:nvSpPr>
        <p:spPr>
          <a:xfrm>
            <a:off x="1899067" y="4087423"/>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20" name="text 1"/>
          <p:cNvSpPr txBox="1"/>
          <p:nvPr/>
        </p:nvSpPr>
        <p:spPr>
          <a:xfrm>
            <a:off x="2246321" y="4087423"/>
            <a:ext cx="2182200" cy="141449"/>
          </a:xfrm>
          <a:prstGeom prst="rect">
            <a:avLst/>
          </a:prstGeom>
        </p:spPr>
        <p:txBody>
          <a:bodyPr vert="horz" wrap="none" lIns="0" tIns="0" rIns="0" bIns="0" rtlCol="0">
            <a:spAutoFit/>
          </a:bodyPr>
          <a:lstStyle/>
          <a:p>
            <a:r>
              <a:rPr sz="919" spc="8" dirty="0">
                <a:latin typeface="Arial"/>
                <a:cs typeface="Arial"/>
              </a:rPr>
              <a:t>Démontrer une bonne capacité d'analyse</a:t>
            </a:r>
            <a:endParaRPr sz="864">
              <a:latin typeface="Arial"/>
              <a:cs typeface="Arial"/>
            </a:endParaRPr>
          </a:p>
        </p:txBody>
      </p:sp>
      <p:sp>
        <p:nvSpPr>
          <p:cNvPr id="53" name="object 53"/>
          <p:cNvSpPr/>
          <p:nvPr/>
        </p:nvSpPr>
        <p:spPr>
          <a:xfrm>
            <a:off x="1884099" y="4370614"/>
            <a:ext cx="4363430" cy="137704"/>
          </a:xfrm>
          <a:custGeom>
            <a:avLst/>
            <a:gdLst/>
            <a:ahLst/>
            <a:cxnLst/>
            <a:rect l="l" t="t" r="r" b="b"/>
            <a:pathLst>
              <a:path w="5553456" h="175260">
                <a:moveTo>
                  <a:pt x="0" y="175260"/>
                </a:moveTo>
                <a:lnTo>
                  <a:pt x="5553456" y="1752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54" name="object 54"/>
          <p:cNvSpPr/>
          <p:nvPr/>
        </p:nvSpPr>
        <p:spPr>
          <a:xfrm>
            <a:off x="1884099" y="4508319"/>
            <a:ext cx="4363430" cy="287383"/>
          </a:xfrm>
          <a:custGeom>
            <a:avLst/>
            <a:gdLst/>
            <a:ahLst/>
            <a:cxnLst/>
            <a:rect l="l" t="t" r="r" b="b"/>
            <a:pathLst>
              <a:path w="5553456" h="365760">
                <a:moveTo>
                  <a:pt x="0" y="365760"/>
                </a:moveTo>
                <a:lnTo>
                  <a:pt x="5553456" y="365760"/>
                </a:lnTo>
                <a:lnTo>
                  <a:pt x="5553456" y="0"/>
                </a:lnTo>
                <a:lnTo>
                  <a:pt x="0" y="0"/>
                </a:lnTo>
                <a:close/>
              </a:path>
            </a:pathLst>
          </a:custGeom>
          <a:solidFill>
            <a:srgbClr val="FDFCF1"/>
          </a:solidFill>
        </p:spPr>
        <p:txBody>
          <a:bodyPr wrap="square" lIns="0" tIns="0" rIns="0" bIns="0" rtlCol="0">
            <a:noAutofit/>
          </a:bodyPr>
          <a:lstStyle/>
          <a:p>
            <a:endParaRPr sz="1414"/>
          </a:p>
        </p:txBody>
      </p:sp>
      <p:sp>
        <p:nvSpPr>
          <p:cNvPr id="21" name="text 1"/>
          <p:cNvSpPr txBox="1"/>
          <p:nvPr/>
        </p:nvSpPr>
        <p:spPr>
          <a:xfrm>
            <a:off x="1899067" y="4512510"/>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22" name="text 1"/>
          <p:cNvSpPr txBox="1"/>
          <p:nvPr/>
        </p:nvSpPr>
        <p:spPr>
          <a:xfrm>
            <a:off x="2246322" y="4512510"/>
            <a:ext cx="2771593" cy="141449"/>
          </a:xfrm>
          <a:prstGeom prst="rect">
            <a:avLst/>
          </a:prstGeom>
        </p:spPr>
        <p:txBody>
          <a:bodyPr vert="horz" wrap="none" lIns="0" tIns="0" rIns="0" bIns="0" rtlCol="0">
            <a:spAutoFit/>
          </a:bodyPr>
          <a:lstStyle/>
          <a:p>
            <a:r>
              <a:rPr sz="919" spc="8" dirty="0">
                <a:latin typeface="Arial"/>
                <a:cs typeface="Arial"/>
              </a:rPr>
              <a:t>Posséder une bonne maîtrise de la langue française</a:t>
            </a:r>
            <a:endParaRPr sz="864">
              <a:latin typeface="Arial"/>
              <a:cs typeface="Arial"/>
            </a:endParaRPr>
          </a:p>
        </p:txBody>
      </p:sp>
      <p:sp>
        <p:nvSpPr>
          <p:cNvPr id="55" name="object 55"/>
          <p:cNvSpPr/>
          <p:nvPr/>
        </p:nvSpPr>
        <p:spPr>
          <a:xfrm>
            <a:off x="1884099" y="4795701"/>
            <a:ext cx="4363430" cy="137705"/>
          </a:xfrm>
          <a:custGeom>
            <a:avLst/>
            <a:gdLst/>
            <a:ahLst/>
            <a:cxnLst/>
            <a:rect l="l" t="t" r="r" b="b"/>
            <a:pathLst>
              <a:path w="5553456" h="175261">
                <a:moveTo>
                  <a:pt x="0" y="175261"/>
                </a:moveTo>
                <a:lnTo>
                  <a:pt x="5553456" y="175261"/>
                </a:lnTo>
                <a:lnTo>
                  <a:pt x="5553456" y="1"/>
                </a:lnTo>
                <a:lnTo>
                  <a:pt x="0" y="1"/>
                </a:lnTo>
                <a:close/>
              </a:path>
            </a:pathLst>
          </a:custGeom>
          <a:solidFill>
            <a:srgbClr val="FDFCF1"/>
          </a:solidFill>
        </p:spPr>
        <p:txBody>
          <a:bodyPr wrap="square" lIns="0" tIns="0" rIns="0" bIns="0" rtlCol="0">
            <a:noAutofit/>
          </a:bodyPr>
          <a:lstStyle/>
          <a:p>
            <a:endParaRPr sz="1414"/>
          </a:p>
        </p:txBody>
      </p:sp>
      <p:sp>
        <p:nvSpPr>
          <p:cNvPr id="56" name="object 56"/>
          <p:cNvSpPr/>
          <p:nvPr/>
        </p:nvSpPr>
        <p:spPr>
          <a:xfrm>
            <a:off x="1884099" y="4933406"/>
            <a:ext cx="4363430" cy="137704"/>
          </a:xfrm>
          <a:custGeom>
            <a:avLst/>
            <a:gdLst/>
            <a:ahLst/>
            <a:cxnLst/>
            <a:rect l="l" t="t" r="r" b="b"/>
            <a:pathLst>
              <a:path w="5553456" h="175260">
                <a:moveTo>
                  <a:pt x="0" y="175260"/>
                </a:moveTo>
                <a:lnTo>
                  <a:pt x="5553456" y="175260"/>
                </a:lnTo>
                <a:lnTo>
                  <a:pt x="5553456" y="1"/>
                </a:lnTo>
                <a:lnTo>
                  <a:pt x="0" y="1"/>
                </a:lnTo>
                <a:close/>
              </a:path>
            </a:pathLst>
          </a:custGeom>
          <a:solidFill>
            <a:srgbClr val="FDFCF1"/>
          </a:solidFill>
        </p:spPr>
        <p:txBody>
          <a:bodyPr wrap="square" lIns="0" tIns="0" rIns="0" bIns="0" rtlCol="0">
            <a:noAutofit/>
          </a:bodyPr>
          <a:lstStyle/>
          <a:p>
            <a:endParaRPr sz="1414"/>
          </a:p>
        </p:txBody>
      </p:sp>
      <p:sp>
        <p:nvSpPr>
          <p:cNvPr id="23" name="text 1"/>
          <p:cNvSpPr txBox="1"/>
          <p:nvPr/>
        </p:nvSpPr>
        <p:spPr>
          <a:xfrm>
            <a:off x="1899067" y="4937597"/>
            <a:ext cx="42704" cy="145104"/>
          </a:xfrm>
          <a:prstGeom prst="rect">
            <a:avLst/>
          </a:prstGeom>
        </p:spPr>
        <p:txBody>
          <a:bodyPr vert="horz" wrap="none" lIns="0" tIns="0" rIns="0" bIns="0" rtlCol="0">
            <a:spAutoFit/>
          </a:bodyPr>
          <a:lstStyle/>
          <a:p>
            <a:r>
              <a:rPr sz="943" spc="8" dirty="0">
                <a:latin typeface="Arial"/>
                <a:cs typeface="Arial"/>
              </a:rPr>
              <a:t>•</a:t>
            </a:r>
            <a:endParaRPr sz="943">
              <a:latin typeface="Arial"/>
              <a:cs typeface="Arial"/>
            </a:endParaRPr>
          </a:p>
        </p:txBody>
      </p:sp>
      <p:sp>
        <p:nvSpPr>
          <p:cNvPr id="24" name="text 1"/>
          <p:cNvSpPr txBox="1"/>
          <p:nvPr/>
        </p:nvSpPr>
        <p:spPr>
          <a:xfrm>
            <a:off x="2246322" y="4937597"/>
            <a:ext cx="1838260" cy="141449"/>
          </a:xfrm>
          <a:prstGeom prst="rect">
            <a:avLst/>
          </a:prstGeom>
        </p:spPr>
        <p:txBody>
          <a:bodyPr vert="horz" wrap="none" lIns="0" tIns="0" rIns="0" bIns="0" rtlCol="0">
            <a:spAutoFit/>
          </a:bodyPr>
          <a:lstStyle/>
          <a:p>
            <a:r>
              <a:rPr sz="919" spc="8" dirty="0">
                <a:latin typeface="Arial"/>
                <a:cs typeface="Arial"/>
              </a:rPr>
              <a:t>Avoir un permis de conduire valide</a:t>
            </a:r>
            <a:endParaRPr sz="864">
              <a:latin typeface="Arial"/>
              <a:cs typeface="Arial"/>
            </a:endParaRPr>
          </a:p>
        </p:txBody>
      </p:sp>
      <p:sp>
        <p:nvSpPr>
          <p:cNvPr id="57" name="object 57"/>
          <p:cNvSpPr/>
          <p:nvPr/>
        </p:nvSpPr>
        <p:spPr>
          <a:xfrm>
            <a:off x="1524871" y="5363283"/>
            <a:ext cx="4722658" cy="138303"/>
          </a:xfrm>
          <a:custGeom>
            <a:avLst/>
            <a:gdLst/>
            <a:ahLst/>
            <a:cxnLst/>
            <a:rect l="l" t="t" r="r" b="b"/>
            <a:pathLst>
              <a:path w="6010656" h="176022">
                <a:moveTo>
                  <a:pt x="0" y="176022"/>
                </a:moveTo>
                <a:lnTo>
                  <a:pt x="6010656" y="176022"/>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25" name="text 1"/>
          <p:cNvSpPr txBox="1"/>
          <p:nvPr/>
        </p:nvSpPr>
        <p:spPr>
          <a:xfrm>
            <a:off x="1539839" y="5367474"/>
            <a:ext cx="766877" cy="145104"/>
          </a:xfrm>
          <a:prstGeom prst="rect">
            <a:avLst/>
          </a:prstGeom>
        </p:spPr>
        <p:txBody>
          <a:bodyPr vert="horz" wrap="none" lIns="0" tIns="0" rIns="0" bIns="0" rtlCol="0">
            <a:spAutoFit/>
          </a:bodyPr>
          <a:lstStyle/>
          <a:p>
            <a:r>
              <a:rPr sz="943" b="1" spc="8" dirty="0">
                <a:solidFill>
                  <a:srgbClr val="393636"/>
                </a:solidFill>
                <a:latin typeface="Arial"/>
                <a:cs typeface="Arial"/>
              </a:rPr>
              <a:t>CONDITIONS</a:t>
            </a:r>
            <a:endParaRPr sz="943">
              <a:latin typeface="Arial"/>
              <a:cs typeface="Arial"/>
            </a:endParaRPr>
          </a:p>
        </p:txBody>
      </p:sp>
      <p:sp>
        <p:nvSpPr>
          <p:cNvPr id="58" name="object 58"/>
          <p:cNvSpPr/>
          <p:nvPr/>
        </p:nvSpPr>
        <p:spPr>
          <a:xfrm>
            <a:off x="1539839" y="5488414"/>
            <a:ext cx="751985" cy="12573"/>
          </a:xfrm>
          <a:custGeom>
            <a:avLst/>
            <a:gdLst/>
            <a:ahLst/>
            <a:cxnLst/>
            <a:rect l="l" t="t" r="r" b="b"/>
            <a:pathLst>
              <a:path w="957072" h="16002">
                <a:moveTo>
                  <a:pt x="0" y="16002"/>
                </a:moveTo>
                <a:lnTo>
                  <a:pt x="957072" y="16002"/>
                </a:lnTo>
                <a:lnTo>
                  <a:pt x="957072" y="0"/>
                </a:lnTo>
                <a:lnTo>
                  <a:pt x="0" y="0"/>
                </a:lnTo>
                <a:close/>
              </a:path>
            </a:pathLst>
          </a:custGeom>
          <a:solidFill>
            <a:srgbClr val="393636"/>
          </a:solidFill>
        </p:spPr>
        <p:txBody>
          <a:bodyPr wrap="square" lIns="0" tIns="0" rIns="0" bIns="0" rtlCol="0">
            <a:noAutofit/>
          </a:bodyPr>
          <a:lstStyle/>
          <a:p>
            <a:endParaRPr sz="1414"/>
          </a:p>
        </p:txBody>
      </p:sp>
      <p:sp>
        <p:nvSpPr>
          <p:cNvPr id="59" name="object 59"/>
          <p:cNvSpPr/>
          <p:nvPr/>
        </p:nvSpPr>
        <p:spPr>
          <a:xfrm>
            <a:off x="1524871" y="5501586"/>
            <a:ext cx="4722658" cy="148481"/>
          </a:xfrm>
          <a:custGeom>
            <a:avLst/>
            <a:gdLst/>
            <a:ahLst/>
            <a:cxnLst/>
            <a:rect l="l" t="t" r="r" b="b"/>
            <a:pathLst>
              <a:path w="6010656" h="188976">
                <a:moveTo>
                  <a:pt x="0" y="188976"/>
                </a:moveTo>
                <a:lnTo>
                  <a:pt x="6010656" y="188976"/>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60" name="object 60"/>
          <p:cNvSpPr/>
          <p:nvPr/>
        </p:nvSpPr>
        <p:spPr>
          <a:xfrm>
            <a:off x="1524871" y="5650067"/>
            <a:ext cx="4722658" cy="142494"/>
          </a:xfrm>
          <a:custGeom>
            <a:avLst/>
            <a:gdLst/>
            <a:ahLst/>
            <a:cxnLst/>
            <a:rect l="l" t="t" r="r" b="b"/>
            <a:pathLst>
              <a:path w="6010656" h="181356">
                <a:moveTo>
                  <a:pt x="0" y="181356"/>
                </a:moveTo>
                <a:lnTo>
                  <a:pt x="6010656" y="181356"/>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26" name="text 1"/>
          <p:cNvSpPr txBox="1"/>
          <p:nvPr/>
        </p:nvSpPr>
        <p:spPr>
          <a:xfrm>
            <a:off x="1539839" y="5659048"/>
            <a:ext cx="4491807" cy="145104"/>
          </a:xfrm>
          <a:prstGeom prst="rect">
            <a:avLst/>
          </a:prstGeom>
        </p:spPr>
        <p:txBody>
          <a:bodyPr vert="horz" wrap="none" lIns="0" tIns="0" rIns="0" bIns="0" rtlCol="0">
            <a:spAutoFit/>
          </a:bodyPr>
          <a:lstStyle/>
          <a:p>
            <a:r>
              <a:rPr sz="943" spc="8" dirty="0">
                <a:latin typeface="Arial"/>
                <a:cs typeface="Arial"/>
              </a:rPr>
              <a:t>La Municipalité de Saint-Jacques de Leeds se réserve le droit d’évaluer, et ce, par</a:t>
            </a:r>
            <a:endParaRPr sz="943">
              <a:latin typeface="Arial"/>
              <a:cs typeface="Arial"/>
            </a:endParaRPr>
          </a:p>
        </p:txBody>
      </p:sp>
      <p:sp>
        <p:nvSpPr>
          <p:cNvPr id="61" name="object 61"/>
          <p:cNvSpPr/>
          <p:nvPr/>
        </p:nvSpPr>
        <p:spPr>
          <a:xfrm>
            <a:off x="1524871" y="5792561"/>
            <a:ext cx="4722658" cy="137704"/>
          </a:xfrm>
          <a:custGeom>
            <a:avLst/>
            <a:gdLst/>
            <a:ahLst/>
            <a:cxnLst/>
            <a:rect l="l" t="t" r="r" b="b"/>
            <a:pathLst>
              <a:path w="6010656" h="175260">
                <a:moveTo>
                  <a:pt x="0" y="175260"/>
                </a:moveTo>
                <a:lnTo>
                  <a:pt x="6010656" y="175260"/>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27" name="text 1"/>
          <p:cNvSpPr txBox="1"/>
          <p:nvPr/>
        </p:nvSpPr>
        <p:spPr>
          <a:xfrm>
            <a:off x="1539839" y="5796752"/>
            <a:ext cx="4312976" cy="137858"/>
          </a:xfrm>
          <a:prstGeom prst="rect">
            <a:avLst/>
          </a:prstGeom>
        </p:spPr>
        <p:txBody>
          <a:bodyPr vert="horz" wrap="none" lIns="0" tIns="0" rIns="0" bIns="0" rtlCol="0">
            <a:spAutoFit/>
          </a:bodyPr>
          <a:lstStyle/>
          <a:p>
            <a:r>
              <a:rPr sz="896" spc="8" dirty="0">
                <a:latin typeface="Arial"/>
                <a:cs typeface="Arial"/>
              </a:rPr>
              <a:t>l’administration d’examens appropriés, chacune des exigences normales ci-dessus</a:t>
            </a:r>
            <a:endParaRPr sz="864">
              <a:latin typeface="Arial"/>
              <a:cs typeface="Arial"/>
            </a:endParaRPr>
          </a:p>
        </p:txBody>
      </p:sp>
      <p:sp>
        <p:nvSpPr>
          <p:cNvPr id="62" name="object 62"/>
          <p:cNvSpPr/>
          <p:nvPr/>
        </p:nvSpPr>
        <p:spPr>
          <a:xfrm>
            <a:off x="1524871" y="5930265"/>
            <a:ext cx="4722658" cy="287383"/>
          </a:xfrm>
          <a:custGeom>
            <a:avLst/>
            <a:gdLst/>
            <a:ahLst/>
            <a:cxnLst/>
            <a:rect l="l" t="t" r="r" b="b"/>
            <a:pathLst>
              <a:path w="6010656" h="365760">
                <a:moveTo>
                  <a:pt x="0" y="365760"/>
                </a:moveTo>
                <a:lnTo>
                  <a:pt x="6010656" y="365760"/>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28" name="text 1"/>
          <p:cNvSpPr txBox="1"/>
          <p:nvPr/>
        </p:nvSpPr>
        <p:spPr>
          <a:xfrm>
            <a:off x="1539839" y="5934456"/>
            <a:ext cx="649858" cy="145104"/>
          </a:xfrm>
          <a:prstGeom prst="rect">
            <a:avLst/>
          </a:prstGeom>
        </p:spPr>
        <p:txBody>
          <a:bodyPr vert="horz" wrap="none" lIns="0" tIns="0" rIns="0" bIns="0" rtlCol="0">
            <a:spAutoFit/>
          </a:bodyPr>
          <a:lstStyle/>
          <a:p>
            <a:r>
              <a:rPr sz="943" spc="8" dirty="0">
                <a:latin typeface="Arial"/>
                <a:cs typeface="Arial"/>
              </a:rPr>
              <a:t>énumérées.</a:t>
            </a:r>
            <a:endParaRPr sz="943">
              <a:latin typeface="Arial"/>
              <a:cs typeface="Arial"/>
            </a:endParaRPr>
          </a:p>
        </p:txBody>
      </p:sp>
      <p:sp>
        <p:nvSpPr>
          <p:cNvPr id="63" name="object 63"/>
          <p:cNvSpPr/>
          <p:nvPr/>
        </p:nvSpPr>
        <p:spPr>
          <a:xfrm>
            <a:off x="1524871" y="6217648"/>
            <a:ext cx="4722658" cy="137704"/>
          </a:xfrm>
          <a:custGeom>
            <a:avLst/>
            <a:gdLst/>
            <a:ahLst/>
            <a:cxnLst/>
            <a:rect l="l" t="t" r="r" b="b"/>
            <a:pathLst>
              <a:path w="6010656" h="175260">
                <a:moveTo>
                  <a:pt x="0" y="175260"/>
                </a:moveTo>
                <a:lnTo>
                  <a:pt x="6010656" y="175260"/>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29" name="text 1"/>
          <p:cNvSpPr txBox="1"/>
          <p:nvPr/>
        </p:nvSpPr>
        <p:spPr>
          <a:xfrm>
            <a:off x="1539839" y="6221839"/>
            <a:ext cx="4481483" cy="137858"/>
          </a:xfrm>
          <a:prstGeom prst="rect">
            <a:avLst/>
          </a:prstGeom>
        </p:spPr>
        <p:txBody>
          <a:bodyPr vert="horz" wrap="none" lIns="0" tIns="0" rIns="0" bIns="0" rtlCol="0">
            <a:spAutoFit/>
          </a:bodyPr>
          <a:lstStyle/>
          <a:p>
            <a:r>
              <a:rPr sz="896" spc="8" dirty="0">
                <a:latin typeface="Arial"/>
                <a:cs typeface="Arial"/>
              </a:rPr>
              <a:t>Nous vous invitons à acheminer votre curriculum vitae par courrier électronique, et ce,</a:t>
            </a:r>
            <a:endParaRPr sz="864">
              <a:latin typeface="Arial"/>
              <a:cs typeface="Arial"/>
            </a:endParaRPr>
          </a:p>
        </p:txBody>
      </p:sp>
      <p:sp>
        <p:nvSpPr>
          <p:cNvPr id="64" name="object 64"/>
          <p:cNvSpPr/>
          <p:nvPr/>
        </p:nvSpPr>
        <p:spPr>
          <a:xfrm>
            <a:off x="1524871" y="6355352"/>
            <a:ext cx="4722658" cy="287383"/>
          </a:xfrm>
          <a:custGeom>
            <a:avLst/>
            <a:gdLst/>
            <a:ahLst/>
            <a:cxnLst/>
            <a:rect l="l" t="t" r="r" b="b"/>
            <a:pathLst>
              <a:path w="6010656" h="365760">
                <a:moveTo>
                  <a:pt x="0" y="365760"/>
                </a:moveTo>
                <a:lnTo>
                  <a:pt x="6010656" y="365760"/>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30" name="text 1"/>
          <p:cNvSpPr txBox="1"/>
          <p:nvPr/>
        </p:nvSpPr>
        <p:spPr>
          <a:xfrm>
            <a:off x="1539839" y="6359543"/>
            <a:ext cx="3287823" cy="145104"/>
          </a:xfrm>
          <a:prstGeom prst="rect">
            <a:avLst/>
          </a:prstGeom>
        </p:spPr>
        <p:txBody>
          <a:bodyPr vert="horz" wrap="none" lIns="0" tIns="0" rIns="0" bIns="0" rtlCol="0">
            <a:spAutoFit/>
          </a:bodyPr>
          <a:lstStyle/>
          <a:p>
            <a:r>
              <a:rPr sz="943" spc="8" dirty="0">
                <a:latin typeface="Arial"/>
                <a:cs typeface="Arial"/>
              </a:rPr>
              <a:t>avant</a:t>
            </a:r>
            <a:r>
              <a:rPr sz="943" b="1" spc="8" dirty="0">
                <a:latin typeface="Arial"/>
                <a:cs typeface="Arial"/>
              </a:rPr>
              <a:t> le jeudi 20 juin 2024 à 16 h 00,</a:t>
            </a:r>
            <a:r>
              <a:rPr sz="943" spc="8" dirty="0">
                <a:latin typeface="Arial"/>
                <a:cs typeface="Arial"/>
              </a:rPr>
              <a:t> à l’adresse suivante</a:t>
            </a:r>
            <a:r>
              <a:rPr sz="943" b="1" spc="8" dirty="0">
                <a:latin typeface="Arial"/>
                <a:cs typeface="Arial"/>
              </a:rPr>
              <a:t> :</a:t>
            </a:r>
            <a:endParaRPr sz="943">
              <a:latin typeface="Arial"/>
              <a:cs typeface="Arial"/>
            </a:endParaRPr>
          </a:p>
        </p:txBody>
      </p:sp>
      <p:sp>
        <p:nvSpPr>
          <p:cNvPr id="65" name="object 65"/>
          <p:cNvSpPr/>
          <p:nvPr/>
        </p:nvSpPr>
        <p:spPr>
          <a:xfrm>
            <a:off x="1524871" y="6642735"/>
            <a:ext cx="4722658" cy="137704"/>
          </a:xfrm>
          <a:custGeom>
            <a:avLst/>
            <a:gdLst/>
            <a:ahLst/>
            <a:cxnLst/>
            <a:rect l="l" t="t" r="r" b="b"/>
            <a:pathLst>
              <a:path w="6010656" h="175260">
                <a:moveTo>
                  <a:pt x="0" y="175260"/>
                </a:moveTo>
                <a:lnTo>
                  <a:pt x="6010656" y="175260"/>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31" name="text 1"/>
          <p:cNvSpPr txBox="1"/>
          <p:nvPr/>
        </p:nvSpPr>
        <p:spPr>
          <a:xfrm>
            <a:off x="2755229" y="6646926"/>
            <a:ext cx="2357953" cy="145104"/>
          </a:xfrm>
          <a:prstGeom prst="rect">
            <a:avLst/>
          </a:prstGeom>
        </p:spPr>
        <p:txBody>
          <a:bodyPr vert="horz" wrap="none" lIns="0" tIns="0" rIns="0" bIns="0" rtlCol="0">
            <a:spAutoFit/>
          </a:bodyPr>
          <a:lstStyle/>
          <a:p>
            <a:r>
              <a:rPr sz="943" b="1" spc="8" dirty="0">
                <a:latin typeface="Arial"/>
                <a:cs typeface="Arial"/>
              </a:rPr>
              <a:t>Municipalité de Saint-Jacques de Leeds </a:t>
            </a:r>
            <a:endParaRPr sz="943">
              <a:latin typeface="Arial"/>
              <a:cs typeface="Arial"/>
            </a:endParaRPr>
          </a:p>
        </p:txBody>
      </p:sp>
      <p:sp>
        <p:nvSpPr>
          <p:cNvPr id="66" name="object 66"/>
          <p:cNvSpPr/>
          <p:nvPr/>
        </p:nvSpPr>
        <p:spPr>
          <a:xfrm>
            <a:off x="1524871" y="6780439"/>
            <a:ext cx="4722658" cy="137704"/>
          </a:xfrm>
          <a:custGeom>
            <a:avLst/>
            <a:gdLst/>
            <a:ahLst/>
            <a:cxnLst/>
            <a:rect l="l" t="t" r="r" b="b"/>
            <a:pathLst>
              <a:path w="6010656" h="175260">
                <a:moveTo>
                  <a:pt x="0" y="175260"/>
                </a:moveTo>
                <a:lnTo>
                  <a:pt x="6010656" y="175260"/>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32" name="text 1"/>
          <p:cNvSpPr txBox="1"/>
          <p:nvPr/>
        </p:nvSpPr>
        <p:spPr>
          <a:xfrm>
            <a:off x="2948015" y="6784630"/>
            <a:ext cx="1927002" cy="145104"/>
          </a:xfrm>
          <a:prstGeom prst="rect">
            <a:avLst/>
          </a:prstGeom>
        </p:spPr>
        <p:txBody>
          <a:bodyPr vert="horz" wrap="none" lIns="0" tIns="0" rIns="0" bIns="0" rtlCol="0">
            <a:spAutoFit/>
          </a:bodyPr>
          <a:lstStyle/>
          <a:p>
            <a:r>
              <a:rPr sz="943" b="1" spc="8" dirty="0">
                <a:latin typeface="Arial"/>
                <a:cs typeface="Arial"/>
              </a:rPr>
              <a:t>Poste : Inspecteur en bâtiments  </a:t>
            </a:r>
            <a:endParaRPr sz="943">
              <a:latin typeface="Arial"/>
              <a:cs typeface="Arial"/>
            </a:endParaRPr>
          </a:p>
        </p:txBody>
      </p:sp>
      <p:sp>
        <p:nvSpPr>
          <p:cNvPr id="67" name="object 67"/>
          <p:cNvSpPr/>
          <p:nvPr/>
        </p:nvSpPr>
        <p:spPr>
          <a:xfrm>
            <a:off x="1524871" y="6918144"/>
            <a:ext cx="4722658" cy="137704"/>
          </a:xfrm>
          <a:custGeom>
            <a:avLst/>
            <a:gdLst/>
            <a:ahLst/>
            <a:cxnLst/>
            <a:rect l="l" t="t" r="r" b="b"/>
            <a:pathLst>
              <a:path w="6010656" h="175260">
                <a:moveTo>
                  <a:pt x="0" y="175260"/>
                </a:moveTo>
                <a:lnTo>
                  <a:pt x="6010656" y="175260"/>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33" name="text 1"/>
          <p:cNvSpPr txBox="1"/>
          <p:nvPr/>
        </p:nvSpPr>
        <p:spPr>
          <a:xfrm>
            <a:off x="2876768" y="6922335"/>
            <a:ext cx="2115451" cy="145104"/>
          </a:xfrm>
          <a:prstGeom prst="rect">
            <a:avLst/>
          </a:prstGeom>
        </p:spPr>
        <p:txBody>
          <a:bodyPr vert="horz" wrap="none" lIns="0" tIns="0" rIns="0" bIns="0" rtlCol="0">
            <a:spAutoFit/>
          </a:bodyPr>
          <a:lstStyle/>
          <a:p>
            <a:r>
              <a:rPr sz="943" spc="8" dirty="0">
                <a:latin typeface="Arial"/>
                <a:cs typeface="Arial"/>
              </a:rPr>
              <a:t>Courriel : </a:t>
            </a:r>
            <a:r>
              <a:rPr sz="943" spc="8" dirty="0">
                <a:solidFill>
                  <a:srgbClr val="0000FF"/>
                </a:solidFill>
                <a:latin typeface="Arial"/>
                <a:cs typeface="Arial"/>
              </a:rPr>
              <a:t>dg@saintjacquesdeleeds.ca</a:t>
            </a:r>
            <a:r>
              <a:rPr sz="943" spc="8" dirty="0">
                <a:latin typeface="Arial"/>
                <a:cs typeface="Arial"/>
              </a:rPr>
              <a:t> </a:t>
            </a:r>
            <a:endParaRPr sz="943">
              <a:latin typeface="Arial"/>
              <a:cs typeface="Arial"/>
            </a:endParaRPr>
          </a:p>
        </p:txBody>
      </p:sp>
      <p:sp>
        <p:nvSpPr>
          <p:cNvPr id="68" name="object 68"/>
          <p:cNvSpPr/>
          <p:nvPr/>
        </p:nvSpPr>
        <p:spPr>
          <a:xfrm>
            <a:off x="3395853" y="7043275"/>
            <a:ext cx="1499181" cy="8981"/>
          </a:xfrm>
          <a:custGeom>
            <a:avLst/>
            <a:gdLst/>
            <a:ahLst/>
            <a:cxnLst/>
            <a:rect l="l" t="t" r="r" b="b"/>
            <a:pathLst>
              <a:path w="1908049" h="11430">
                <a:moveTo>
                  <a:pt x="1" y="11430"/>
                </a:moveTo>
                <a:lnTo>
                  <a:pt x="1908049" y="11430"/>
                </a:lnTo>
                <a:lnTo>
                  <a:pt x="1908049" y="0"/>
                </a:lnTo>
                <a:lnTo>
                  <a:pt x="1" y="0"/>
                </a:lnTo>
                <a:close/>
              </a:path>
            </a:pathLst>
          </a:custGeom>
          <a:solidFill>
            <a:srgbClr val="0000FF"/>
          </a:solidFill>
        </p:spPr>
        <p:txBody>
          <a:bodyPr wrap="square" lIns="0" tIns="0" rIns="0" bIns="0" rtlCol="0">
            <a:noAutofit/>
          </a:bodyPr>
          <a:lstStyle/>
          <a:p>
            <a:endParaRPr sz="1414"/>
          </a:p>
        </p:txBody>
      </p:sp>
      <p:sp>
        <p:nvSpPr>
          <p:cNvPr id="69" name="object 69"/>
          <p:cNvSpPr/>
          <p:nvPr/>
        </p:nvSpPr>
        <p:spPr>
          <a:xfrm>
            <a:off x="1524871" y="7348020"/>
            <a:ext cx="4722658" cy="138303"/>
          </a:xfrm>
          <a:custGeom>
            <a:avLst/>
            <a:gdLst/>
            <a:ahLst/>
            <a:cxnLst/>
            <a:rect l="l" t="t" r="r" b="b"/>
            <a:pathLst>
              <a:path w="6010656" h="176022">
                <a:moveTo>
                  <a:pt x="0" y="176022"/>
                </a:moveTo>
                <a:lnTo>
                  <a:pt x="6010656" y="176022"/>
                </a:lnTo>
                <a:lnTo>
                  <a:pt x="6010656" y="0"/>
                </a:lnTo>
                <a:lnTo>
                  <a:pt x="0" y="0"/>
                </a:lnTo>
                <a:close/>
              </a:path>
            </a:pathLst>
          </a:custGeom>
          <a:solidFill>
            <a:srgbClr val="FDFCF1"/>
          </a:solidFill>
        </p:spPr>
        <p:txBody>
          <a:bodyPr wrap="square" lIns="0" tIns="0" rIns="0" bIns="0" rtlCol="0">
            <a:noAutofit/>
          </a:bodyPr>
          <a:lstStyle/>
          <a:p>
            <a:endParaRPr sz="1414"/>
          </a:p>
        </p:txBody>
      </p:sp>
      <p:sp>
        <p:nvSpPr>
          <p:cNvPr id="71" name="text 1"/>
          <p:cNvSpPr txBox="1"/>
          <p:nvPr/>
        </p:nvSpPr>
        <p:spPr>
          <a:xfrm>
            <a:off x="1539839" y="7352212"/>
            <a:ext cx="1087092" cy="145104"/>
          </a:xfrm>
          <a:prstGeom prst="rect">
            <a:avLst/>
          </a:prstGeom>
        </p:spPr>
        <p:txBody>
          <a:bodyPr vert="horz" wrap="none" lIns="0" tIns="0" rIns="0" bIns="0" rtlCol="0">
            <a:spAutoFit/>
          </a:bodyPr>
          <a:lstStyle/>
          <a:p>
            <a:r>
              <a:rPr sz="943" b="1" spc="8" dirty="0">
                <a:solidFill>
                  <a:srgbClr val="393636"/>
                </a:solidFill>
                <a:latin typeface="Arial"/>
                <a:cs typeface="Arial"/>
              </a:rPr>
              <a:t>Traitement salarial</a:t>
            </a:r>
            <a:endParaRPr sz="943">
              <a:latin typeface="Arial"/>
              <a:cs typeface="Arial"/>
            </a:endParaRPr>
          </a:p>
        </p:txBody>
      </p:sp>
      <p:sp>
        <p:nvSpPr>
          <p:cNvPr id="70" name="object 70"/>
          <p:cNvSpPr/>
          <p:nvPr/>
        </p:nvSpPr>
        <p:spPr>
          <a:xfrm>
            <a:off x="1539839" y="7473152"/>
            <a:ext cx="1057928" cy="12573"/>
          </a:xfrm>
          <a:custGeom>
            <a:avLst/>
            <a:gdLst/>
            <a:ahLst/>
            <a:cxnLst/>
            <a:rect l="l" t="t" r="r" b="b"/>
            <a:pathLst>
              <a:path w="1346454" h="16002">
                <a:moveTo>
                  <a:pt x="0" y="16002"/>
                </a:moveTo>
                <a:lnTo>
                  <a:pt x="1346454" y="16002"/>
                </a:lnTo>
                <a:lnTo>
                  <a:pt x="1346454" y="0"/>
                </a:lnTo>
                <a:lnTo>
                  <a:pt x="0" y="0"/>
                </a:lnTo>
                <a:close/>
              </a:path>
            </a:pathLst>
          </a:custGeom>
          <a:solidFill>
            <a:srgbClr val="393636"/>
          </a:solidFill>
        </p:spPr>
        <p:txBody>
          <a:bodyPr wrap="square" lIns="0" tIns="0" rIns="0" bIns="0" rtlCol="0">
            <a:noAutofit/>
          </a:bodyPr>
          <a:lstStyle/>
          <a:p>
            <a:endParaRPr sz="1414"/>
          </a:p>
        </p:txBody>
      </p:sp>
      <p:sp>
        <p:nvSpPr>
          <p:cNvPr id="72" name="text 1"/>
          <p:cNvSpPr txBox="1"/>
          <p:nvPr/>
        </p:nvSpPr>
        <p:spPr>
          <a:xfrm>
            <a:off x="1539839" y="7628698"/>
            <a:ext cx="875048" cy="145104"/>
          </a:xfrm>
          <a:prstGeom prst="rect">
            <a:avLst/>
          </a:prstGeom>
        </p:spPr>
        <p:txBody>
          <a:bodyPr vert="horz" wrap="none" lIns="0" tIns="0" rIns="0" bIns="0" rtlCol="0">
            <a:spAutoFit/>
          </a:bodyPr>
          <a:lstStyle/>
          <a:p>
            <a:r>
              <a:rPr sz="943" spc="8" dirty="0">
                <a:latin typeface="Times New Roman"/>
                <a:cs typeface="Times New Roman"/>
              </a:rPr>
              <a:t>Selon expérience.</a:t>
            </a:r>
            <a:endParaRPr sz="943">
              <a:latin typeface="Times New Roman"/>
              <a:cs typeface="Times New Roman"/>
            </a:endParaRPr>
          </a:p>
        </p:txBody>
      </p:sp>
      <p:sp>
        <p:nvSpPr>
          <p:cNvPr id="73" name="text 1"/>
          <p:cNvSpPr txBox="1"/>
          <p:nvPr/>
        </p:nvSpPr>
        <p:spPr>
          <a:xfrm>
            <a:off x="1539839" y="7904107"/>
            <a:ext cx="2430858" cy="145104"/>
          </a:xfrm>
          <a:prstGeom prst="rect">
            <a:avLst/>
          </a:prstGeom>
        </p:spPr>
        <p:txBody>
          <a:bodyPr vert="horz" wrap="none" lIns="0" tIns="0" rIns="0" bIns="0" rtlCol="0">
            <a:spAutoFit/>
          </a:bodyPr>
          <a:lstStyle/>
          <a:p>
            <a:r>
              <a:rPr sz="943" spc="8" dirty="0">
                <a:latin typeface="Times New Roman"/>
                <a:cs typeface="Times New Roman"/>
              </a:rPr>
              <a:t>Donné à Saint-Jacques-de-Leeds ce 28 mai 2024.</a:t>
            </a:r>
            <a:endParaRPr sz="943">
              <a:latin typeface="Times New Roman"/>
              <a:cs typeface="Times New Roman"/>
            </a:endParaRPr>
          </a:p>
        </p:txBody>
      </p:sp>
      <p:sp>
        <p:nvSpPr>
          <p:cNvPr id="74" name="text 1"/>
          <p:cNvSpPr txBox="1"/>
          <p:nvPr/>
        </p:nvSpPr>
        <p:spPr>
          <a:xfrm>
            <a:off x="1539841" y="8317220"/>
            <a:ext cx="651332" cy="145104"/>
          </a:xfrm>
          <a:prstGeom prst="rect">
            <a:avLst/>
          </a:prstGeom>
        </p:spPr>
        <p:txBody>
          <a:bodyPr vert="horz" wrap="none" lIns="0" tIns="0" rIns="0" bIns="0" rtlCol="0">
            <a:spAutoFit/>
          </a:bodyPr>
          <a:lstStyle/>
          <a:p>
            <a:r>
              <a:rPr sz="943" spc="8" dirty="0">
                <a:latin typeface="Times New Roman"/>
                <a:cs typeface="Times New Roman"/>
              </a:rPr>
              <a:t>Sonia Tardif </a:t>
            </a:r>
            <a:endParaRPr sz="943">
              <a:latin typeface="Times New Roman"/>
              <a:cs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584" y="896874"/>
            <a:ext cx="1866900" cy="1167383"/>
          </a:xfrm>
          <a:prstGeom prst="rect">
            <a:avLst/>
          </a:prstGeom>
        </p:spPr>
      </p:pic>
      <p:sp>
        <p:nvSpPr>
          <p:cNvPr id="3" name="text 1"/>
          <p:cNvSpPr txBox="1"/>
          <p:nvPr/>
        </p:nvSpPr>
        <p:spPr>
          <a:xfrm>
            <a:off x="4970523" y="1192299"/>
            <a:ext cx="1930208" cy="414233"/>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89" b="1" i="0" u="none" strike="noStrike" kern="1200" cap="none" spc="10" normalizeH="0" baseline="0" noProof="0" dirty="0">
                <a:ln>
                  <a:noFill/>
                </a:ln>
                <a:solidFill>
                  <a:prstClr val="black"/>
                </a:solidFill>
                <a:effectLst/>
                <a:uLnTx/>
                <a:uFillTx/>
                <a:latin typeface="Times New Roman"/>
                <a:ea typeface="+mn-ea"/>
                <a:cs typeface="Times New Roman"/>
              </a:rPr>
              <a:t>  COMMUNIQUÉ DE PRESSE</a:t>
            </a:r>
            <a:endParaRPr kumimoji="0" sz="800" b="0" i="0" u="none" strike="noStrike" kern="1200" cap="none" spc="0" normalizeH="0" baseline="0" noProof="0">
              <a:ln>
                <a:noFill/>
              </a:ln>
              <a:solidFill>
                <a:prstClr val="black"/>
              </a:solidFill>
              <a:effectLst/>
              <a:uLnTx/>
              <a:uFillTx/>
              <a:latin typeface="Times New Roman"/>
              <a:ea typeface="+mn-ea"/>
              <a:cs typeface="Times New Roman"/>
            </a:endParaRPr>
          </a:p>
          <a:p>
            <a:pPr marL="24536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Pour diffusion immédiate</a:t>
            </a:r>
            <a:endParaRPr kumimoji="0" sz="11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4" name="text 1"/>
          <p:cNvSpPr txBox="1"/>
          <p:nvPr/>
        </p:nvSpPr>
        <p:spPr>
          <a:xfrm>
            <a:off x="1505709" y="2235314"/>
            <a:ext cx="4833532" cy="249108"/>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49" b="1" i="0" u="none" strike="noStrike" kern="1200" cap="none" spc="10" normalizeH="0" baseline="0" noProof="0" dirty="0">
                <a:ln>
                  <a:noFill/>
                </a:ln>
                <a:solidFill>
                  <a:prstClr val="black"/>
                </a:solidFill>
                <a:effectLst/>
                <a:uLnTx/>
                <a:uFillTx/>
                <a:latin typeface="Times New Roman"/>
                <a:ea typeface="+mn-ea"/>
                <a:cs typeface="Times New Roman"/>
              </a:rPr>
              <a:t>ADOPTION DE LA PREMIÈRE POLITIQUE FAMILLES ET AINÉS </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5" name="text 1"/>
          <p:cNvSpPr txBox="1"/>
          <p:nvPr/>
        </p:nvSpPr>
        <p:spPr>
          <a:xfrm>
            <a:off x="899931" y="2729253"/>
            <a:ext cx="6000865"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prstClr val="black"/>
                </a:solidFill>
                <a:effectLst/>
                <a:uLnTx/>
                <a:uFillTx/>
                <a:latin typeface="Times New Roman"/>
                <a:ea typeface="+mn-ea"/>
                <a:cs typeface="Times New Roman"/>
              </a:rPr>
              <a:t>Thetford Mines, le 27 mai 2024. </a:t>
            </a: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 C’est lors de la séance du conseil des maires du 8 mai</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6" name="text 1"/>
          <p:cNvSpPr txBox="1"/>
          <p:nvPr/>
        </p:nvSpPr>
        <p:spPr>
          <a:xfrm>
            <a:off x="899929" y="3008146"/>
            <a:ext cx="5999498"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dernier que la MRC des Appalaches a procédé à l’adoption officielle de sa toute première</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7" name="text 1"/>
          <p:cNvSpPr txBox="1"/>
          <p:nvPr/>
        </p:nvSpPr>
        <p:spPr>
          <a:xfrm>
            <a:off x="899929" y="3287038"/>
            <a:ext cx="6003431"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politique familles et aînés. La MRC se donne comme orientation de prioriser la concertation</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8" name="text 1"/>
          <p:cNvSpPr txBox="1"/>
          <p:nvPr/>
        </p:nvSpPr>
        <p:spPr>
          <a:xfrm>
            <a:off x="899930" y="3565929"/>
            <a:ext cx="6002576"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afin d’unir les forces des municipalités et des organisations et ainsi mieux servir les</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9" name="text 1"/>
          <p:cNvSpPr txBox="1"/>
          <p:nvPr/>
        </p:nvSpPr>
        <p:spPr>
          <a:xfrm>
            <a:off x="899938" y="3845583"/>
            <a:ext cx="2829702"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communautés et les citoyens de la région. </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0" name="text 1"/>
          <p:cNvSpPr txBox="1"/>
          <p:nvPr/>
        </p:nvSpPr>
        <p:spPr>
          <a:xfrm>
            <a:off x="899939" y="4454421"/>
            <a:ext cx="6002950"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De façon autonome ou accompagnées par la MRC, les municipalités du territoire ont sondé</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1" name="text 1"/>
          <p:cNvSpPr txBox="1"/>
          <p:nvPr/>
        </p:nvSpPr>
        <p:spPr>
          <a:xfrm>
            <a:off x="899940" y="4733313"/>
            <a:ext cx="6002661"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leurs citoyens pour connaître leurs besoins et leurs préoccupations en vue d’adopter une</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 name="text 1"/>
          <p:cNvSpPr txBox="1"/>
          <p:nvPr/>
        </p:nvSpPr>
        <p:spPr>
          <a:xfrm>
            <a:off x="899945" y="5012205"/>
            <a:ext cx="5998806"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première politique municipale des familles et des aînés ou de la renouveler. À la lumière de</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3" name="text 1"/>
          <p:cNvSpPr txBox="1"/>
          <p:nvPr/>
        </p:nvSpPr>
        <p:spPr>
          <a:xfrm>
            <a:off x="899945" y="5291097"/>
            <a:ext cx="6002136"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ces  consultations  locales,  la  MRC  des  Appalaches  a  identifié  les  principaux  enjeux</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4" name="text 1"/>
          <p:cNvSpPr txBox="1"/>
          <p:nvPr/>
        </p:nvSpPr>
        <p:spPr>
          <a:xfrm>
            <a:off x="899945" y="5569988"/>
            <a:ext cx="6002929"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communs liés aux familles et aux aînés de la région. Des actions liées à ces enjeux ont</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5" name="text 1"/>
          <p:cNvSpPr txBox="1"/>
          <p:nvPr/>
        </p:nvSpPr>
        <p:spPr>
          <a:xfrm>
            <a:off x="899938" y="5849642"/>
            <a:ext cx="6002076"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ensuite été priorisées, et ce, dans le but d’offrir aux familles et aux aînés des milieux de vie</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6" name="text 1"/>
          <p:cNvSpPr txBox="1"/>
          <p:nvPr/>
        </p:nvSpPr>
        <p:spPr>
          <a:xfrm>
            <a:off x="899941" y="6129296"/>
            <a:ext cx="4075570"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dynamiques, sécuritaires et propices à leur épanouissement. </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7" name="text 1"/>
          <p:cNvSpPr txBox="1"/>
          <p:nvPr/>
        </p:nvSpPr>
        <p:spPr>
          <a:xfrm>
            <a:off x="899941" y="6737372"/>
            <a:ext cx="5997903"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Pour répondre aux enjeux soulevés par les familles et les aînés du territoire, un plan</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8" name="text 1"/>
          <p:cNvSpPr txBox="1"/>
          <p:nvPr/>
        </p:nvSpPr>
        <p:spPr>
          <a:xfrm>
            <a:off x="899941" y="7016264"/>
            <a:ext cx="6003437"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comprenant plus d’une cinquantaine d’actions a été élaboré. Il est question notamment</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9" name="text 1"/>
          <p:cNvSpPr txBox="1"/>
          <p:nvPr/>
        </p:nvSpPr>
        <p:spPr>
          <a:xfrm>
            <a:off x="899949" y="7295156"/>
            <a:ext cx="6003220"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d’outiller les municipalités afin de diversifier l’offre de logements sur le territoire et de</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0" name="text 1"/>
          <p:cNvSpPr txBox="1"/>
          <p:nvPr/>
        </p:nvSpPr>
        <p:spPr>
          <a:xfrm>
            <a:off x="899955" y="7574810"/>
            <a:ext cx="5998631"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proposer des aménagements conviviaux et sécuritaires dans les noyaux villageois et autour</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1" name="text 1"/>
          <p:cNvSpPr txBox="1"/>
          <p:nvPr/>
        </p:nvSpPr>
        <p:spPr>
          <a:xfrm>
            <a:off x="899955" y="7853702"/>
            <a:ext cx="6003102"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des écoles. Dans les actions principales, on retrouve également la mise en place d’un projet</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2" name="text 1"/>
          <p:cNvSpPr txBox="1"/>
          <p:nvPr/>
        </p:nvSpPr>
        <p:spPr>
          <a:xfrm>
            <a:off x="899957" y="8132594"/>
            <a:ext cx="6003437"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de transport collectif en milieu rural et le développement, sur l’ensemble du territoire, de</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3" name="text 1"/>
          <p:cNvSpPr txBox="1"/>
          <p:nvPr/>
        </p:nvSpPr>
        <p:spPr>
          <a:xfrm>
            <a:off x="899966" y="8412248"/>
            <a:ext cx="3218329" cy="213828"/>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l’offre en loisirs sportifs, culturels et de plein air. </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1"/>
          <p:cNvSpPr txBox="1"/>
          <p:nvPr/>
        </p:nvSpPr>
        <p:spPr>
          <a:xfrm>
            <a:off x="899922" y="889785"/>
            <a:ext cx="6002017"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 L’esprit de la politique de la MRC s’appuie sur des principes qui touchent à la fois aux</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4" name="text 1"/>
          <p:cNvSpPr txBox="1"/>
          <p:nvPr/>
        </p:nvSpPr>
        <p:spPr>
          <a:xfrm>
            <a:off x="899916" y="1168678"/>
            <a:ext cx="6003456"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familles et aux aînés. En effet, le logement, la mobilité, la sécurité de même que les</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5" name="text 1"/>
          <p:cNvSpPr txBox="1"/>
          <p:nvPr/>
        </p:nvSpPr>
        <p:spPr>
          <a:xfrm>
            <a:off x="899916" y="1447570"/>
            <a:ext cx="6000549"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environnements favorables au bien-être se trouvent au cœur des préoccupations de la</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6" name="text 1"/>
          <p:cNvSpPr txBox="1"/>
          <p:nvPr/>
        </p:nvSpPr>
        <p:spPr>
          <a:xfrm>
            <a:off x="899916" y="1726462"/>
            <a:ext cx="5998505"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présente politique. Ces enjeux, pris dans le contexte du tissu social de la MRC, ont tous un</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7" name="text 1"/>
          <p:cNvSpPr txBox="1"/>
          <p:nvPr/>
        </p:nvSpPr>
        <p:spPr>
          <a:xfrm>
            <a:off x="899916" y="2006116"/>
            <a:ext cx="6000821"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point commun, à savoir l’accessibilité et l’inclusion », mentionne le préfet de la MRC des</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8" name="text 1"/>
          <p:cNvSpPr txBox="1"/>
          <p:nvPr/>
        </p:nvSpPr>
        <p:spPr>
          <a:xfrm>
            <a:off x="899918" y="2285770"/>
            <a:ext cx="2709308"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Appalaches, Marc-Alexandre Brousseau.</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3" name="text 1"/>
          <p:cNvSpPr txBox="1"/>
          <p:nvPr/>
        </p:nvSpPr>
        <p:spPr>
          <a:xfrm>
            <a:off x="899922" y="3604790"/>
            <a:ext cx="930038"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prstClr val="black"/>
                </a:solidFill>
                <a:effectLst/>
                <a:uLnTx/>
                <a:uFillTx/>
                <a:latin typeface="Times New Roman"/>
                <a:ea typeface="+mn-ea"/>
                <a:cs typeface="Times New Roman"/>
              </a:rPr>
              <a:t>La démarche</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4" name="text 1"/>
          <p:cNvSpPr txBox="1"/>
          <p:nvPr/>
        </p:nvSpPr>
        <p:spPr>
          <a:xfrm>
            <a:off x="899922" y="3985028"/>
            <a:ext cx="6003381"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La démarche d’élaboration de la politique a commencé à l’automne 2022. La MRC a d’abord</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5" name="text 1"/>
          <p:cNvSpPr txBox="1"/>
          <p:nvPr/>
        </p:nvSpPr>
        <p:spPr>
          <a:xfrm>
            <a:off x="899924" y="4263920"/>
            <a:ext cx="5997597"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accompagné 9 des 19 municipalités de son territoire qui voulaient se doter d’une politique</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6" name="text 1"/>
          <p:cNvSpPr txBox="1"/>
          <p:nvPr/>
        </p:nvSpPr>
        <p:spPr>
          <a:xfrm>
            <a:off x="899924" y="4542812"/>
            <a:ext cx="5998663"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ou la renouveler.  Les autres municipalités s’étaient déjà engagées formellement dans la</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7" name="text 1"/>
          <p:cNvSpPr txBox="1"/>
          <p:nvPr/>
        </p:nvSpPr>
        <p:spPr>
          <a:xfrm>
            <a:off x="899924" y="4822465"/>
            <a:ext cx="6002045"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mise en place de conditions favorables aux familles et aux aînés. Ainsi, la politique de la</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8" name="text 1"/>
          <p:cNvSpPr txBox="1"/>
          <p:nvPr/>
        </p:nvSpPr>
        <p:spPr>
          <a:xfrm>
            <a:off x="899922" y="5101357"/>
            <a:ext cx="6002941"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MRC est le résultat de la participation de l’ensemble des municipalités. Des partenaires</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9" name="text 1"/>
          <p:cNvSpPr txBox="1"/>
          <p:nvPr/>
        </p:nvSpPr>
        <p:spPr>
          <a:xfrm>
            <a:off x="899916" y="5380249"/>
            <a:ext cx="6000483"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communautaires et de la santé ont été également impliqués dans le but d’identifier les</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0" name="text 1"/>
          <p:cNvSpPr txBox="1"/>
          <p:nvPr/>
        </p:nvSpPr>
        <p:spPr>
          <a:xfrm>
            <a:off x="899921" y="5659903"/>
            <a:ext cx="5286395"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enjeux propres aux différents secteurs et de valider les collaborations possibles.</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1" name="text 1"/>
          <p:cNvSpPr txBox="1"/>
          <p:nvPr/>
        </p:nvSpPr>
        <p:spPr>
          <a:xfrm>
            <a:off x="899927" y="6040141"/>
            <a:ext cx="5997902" cy="21382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La démarche collective a été rendue possible grâce à l’aide financière du gouvernement du</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2" name="text 1"/>
          <p:cNvSpPr txBox="1"/>
          <p:nvPr/>
        </p:nvSpPr>
        <p:spPr>
          <a:xfrm>
            <a:off x="899927" y="6319033"/>
            <a:ext cx="6001098"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Québec dans le cadre du Programme de soutien à la démarche Municipalité amie des aînés</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3" name="text 1"/>
          <p:cNvSpPr txBox="1"/>
          <p:nvPr/>
        </p:nvSpPr>
        <p:spPr>
          <a:xfrm>
            <a:off x="899927" y="6598687"/>
            <a:ext cx="4397134"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et du Programme de soutien aux politiques familiales municipales.</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4" name="text 1"/>
          <p:cNvSpPr txBox="1"/>
          <p:nvPr/>
        </p:nvSpPr>
        <p:spPr>
          <a:xfrm>
            <a:off x="899927" y="6978925"/>
            <a:ext cx="1201310"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prstClr val="black"/>
                </a:solidFill>
                <a:effectLst/>
                <a:uLnTx/>
                <a:uFillTx/>
                <a:latin typeface="Times New Roman"/>
                <a:ea typeface="+mn-ea"/>
                <a:cs typeface="Times New Roman"/>
              </a:rPr>
              <a:t>Photo et vignette</a:t>
            </a:r>
            <a:endParaRPr kumimoji="0" sz="12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5" name="text 1"/>
          <p:cNvSpPr txBox="1"/>
          <p:nvPr/>
        </p:nvSpPr>
        <p:spPr>
          <a:xfrm>
            <a:off x="3281177" y="7281439"/>
            <a:ext cx="3613641" cy="213827"/>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Times New Roman"/>
                <a:ea typeface="+mn-ea"/>
                <a:cs typeface="Times New Roman"/>
              </a:rPr>
              <a:t>L</a:t>
            </a:r>
            <a:r>
              <a:rPr kumimoji="0" sz="1000" b="0" i="0" u="none" strike="noStrike" kern="1200" cap="none" spc="10" normalizeH="0" baseline="0" noProof="0" dirty="0">
                <a:ln>
                  <a:noFill/>
                </a:ln>
                <a:solidFill>
                  <a:prstClr val="black"/>
                </a:solidFill>
                <a:effectLst/>
                <a:uLnTx/>
                <a:uFillTx/>
                <a:latin typeface="Times New Roman"/>
                <a:ea typeface="+mn-ea"/>
                <a:cs typeface="Times New Roman"/>
              </a:rPr>
              <a:t>a MRC se donne comme orientation de prioriser la concertation</a:t>
            </a:r>
            <a:endParaRPr kumimoji="0" sz="10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6" name="text 1"/>
          <p:cNvSpPr txBox="1"/>
          <p:nvPr/>
        </p:nvSpPr>
        <p:spPr>
          <a:xfrm>
            <a:off x="3281177" y="7483533"/>
            <a:ext cx="3613901" cy="346186"/>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10" normalizeH="0" baseline="0" noProof="0" dirty="0">
                <a:ln>
                  <a:noFill/>
                </a:ln>
                <a:solidFill>
                  <a:prstClr val="black"/>
                </a:solidFill>
                <a:effectLst/>
                <a:uLnTx/>
                <a:uFillTx/>
                <a:latin typeface="Times New Roman"/>
                <a:ea typeface="+mn-ea"/>
                <a:cs typeface="Times New Roman"/>
              </a:rPr>
              <a:t>afin d’unir les forces des municipalités et des organisations et</a:t>
            </a:r>
            <a:endParaRPr kumimoji="0" sz="1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10" normalizeH="0" baseline="0" noProof="0" dirty="0">
                <a:ln>
                  <a:noFill/>
                </a:ln>
                <a:solidFill>
                  <a:prstClr val="black"/>
                </a:solidFill>
                <a:effectLst/>
                <a:uLnTx/>
                <a:uFillTx/>
                <a:latin typeface="Times New Roman"/>
                <a:ea typeface="+mn-ea"/>
                <a:cs typeface="Times New Roman"/>
              </a:rPr>
              <a:t>ainsi mieux servir les communautés et les citoyens de la région</a:t>
            </a:r>
            <a:r>
              <a:rPr kumimoji="0" sz="1000" b="1" i="0" u="none" strike="noStrike" kern="1200" cap="none" spc="10" normalizeH="0" baseline="0" noProof="0" dirty="0">
                <a:ln>
                  <a:noFill/>
                </a:ln>
                <a:solidFill>
                  <a:prstClr val="black"/>
                </a:solidFill>
                <a:effectLst/>
                <a:uLnTx/>
                <a:uFillTx/>
                <a:latin typeface="Times New Roman"/>
                <a:ea typeface="+mn-ea"/>
                <a:cs typeface="Times New Roman"/>
              </a:rPr>
              <a:t> </a:t>
            </a:r>
            <a:endParaRPr kumimoji="0" sz="1000" b="0" i="0" u="none" strike="noStrike" kern="1200" cap="none" spc="0" normalizeH="0" baseline="0" noProof="0">
              <a:ln>
                <a:noFill/>
              </a:ln>
              <a:solidFill>
                <a:prstClr val="black"/>
              </a:solidFill>
              <a:effectLst/>
              <a:uLnTx/>
              <a:uFillTx/>
              <a:latin typeface="Times New Roman"/>
              <a:ea typeface="+mn-ea"/>
              <a:cs typeface="Times New Roman"/>
            </a:endParaRPr>
          </a:p>
        </p:txBody>
      </p:sp>
      <p:pic>
        <p:nvPicPr>
          <p:cNvPr id="3" name="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922" y="7284720"/>
            <a:ext cx="2282190" cy="17114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1"/>
          <p:cNvSpPr txBox="1"/>
          <p:nvPr/>
        </p:nvSpPr>
        <p:spPr>
          <a:xfrm>
            <a:off x="1417320" y="907514"/>
            <a:ext cx="5015493" cy="682074"/>
          </a:xfrm>
          <a:prstGeom prst="rect">
            <a:avLst/>
          </a:prstGeom>
        </p:spPr>
        <p:txBody>
          <a:bodyPr vert="horz" wrap="none" lIns="0" tIns="0" rIns="0" bIns="0" rtlCol="0">
            <a:spAutoFit/>
          </a:bodyPr>
          <a:lstStyle/>
          <a:p>
            <a:pPr marL="0">
              <a:lnSpc>
                <a:spcPct val="100000"/>
              </a:lnSpc>
            </a:pPr>
            <a:r>
              <a:rPr sz="2600" spc="10" dirty="0">
                <a:latin typeface="Times New Roman"/>
                <a:cs typeface="Times New Roman"/>
              </a:rPr>
              <a:t>Rapport des travaux publics mai et</a:t>
            </a:r>
            <a:endParaRPr sz="2600">
              <a:latin typeface="Times New Roman"/>
              <a:cs typeface="Times New Roman"/>
            </a:endParaRPr>
          </a:p>
        </p:txBody>
      </p:sp>
      <p:sp>
        <p:nvSpPr>
          <p:cNvPr id="3" name="text 1"/>
          <p:cNvSpPr txBox="1"/>
          <p:nvPr/>
        </p:nvSpPr>
        <p:spPr>
          <a:xfrm>
            <a:off x="3623315" y="1370810"/>
            <a:ext cx="605805" cy="682074"/>
          </a:xfrm>
          <a:prstGeom prst="rect">
            <a:avLst/>
          </a:prstGeom>
        </p:spPr>
        <p:txBody>
          <a:bodyPr vert="horz" wrap="none" lIns="0" tIns="0" rIns="0" bIns="0" rtlCol="0">
            <a:spAutoFit/>
          </a:bodyPr>
          <a:lstStyle/>
          <a:p>
            <a:pPr marL="0">
              <a:lnSpc>
                <a:spcPct val="100000"/>
              </a:lnSpc>
            </a:pPr>
            <a:r>
              <a:rPr sz="2600" spc="10" dirty="0">
                <a:latin typeface="Times New Roman"/>
                <a:cs typeface="Times New Roman"/>
              </a:rPr>
              <a:t>juin</a:t>
            </a:r>
            <a:endParaRPr sz="2600">
              <a:latin typeface="Times New Roman"/>
              <a:cs typeface="Times New Roman"/>
            </a:endParaRPr>
          </a:p>
        </p:txBody>
      </p:sp>
      <p:sp>
        <p:nvSpPr>
          <p:cNvPr id="4" name="text 1"/>
          <p:cNvSpPr txBox="1"/>
          <p:nvPr/>
        </p:nvSpPr>
        <p:spPr>
          <a:xfrm>
            <a:off x="1371605" y="1938523"/>
            <a:ext cx="5225421" cy="367028"/>
          </a:xfrm>
          <a:prstGeom prst="rect">
            <a:avLst/>
          </a:prstGeom>
        </p:spPr>
        <p:txBody>
          <a:bodyPr vert="horz" wrap="none" lIns="0" tIns="0" rIns="0" bIns="0" rtlCol="0">
            <a:spAutoFit/>
          </a:bodyPr>
          <a:lstStyle/>
          <a:p>
            <a:pPr marL="0">
              <a:lnSpc>
                <a:spcPct val="100000"/>
              </a:lnSpc>
            </a:pPr>
            <a:r>
              <a:rPr sz="1400" spc="10" dirty="0">
                <a:latin typeface="Arial"/>
                <a:cs typeface="Arial"/>
              </a:rPr>
              <a:t>  </a:t>
            </a:r>
            <a:r>
              <a:rPr sz="1400" spc="10" dirty="0">
                <a:latin typeface="Times New Roman"/>
                <a:cs typeface="Times New Roman"/>
              </a:rPr>
              <a:t>Travaux printaniers de grattage de certains chemins municipaux </a:t>
            </a:r>
            <a:endParaRPr sz="1400">
              <a:latin typeface="Times New Roman"/>
              <a:cs typeface="Times New Roman"/>
            </a:endParaRPr>
          </a:p>
        </p:txBody>
      </p:sp>
      <p:sp>
        <p:nvSpPr>
          <p:cNvPr id="5" name="text 1"/>
          <p:cNvSpPr txBox="1"/>
          <p:nvPr/>
        </p:nvSpPr>
        <p:spPr>
          <a:xfrm>
            <a:off x="1371607" y="2170171"/>
            <a:ext cx="5099398" cy="367028"/>
          </a:xfrm>
          <a:prstGeom prst="rect">
            <a:avLst/>
          </a:prstGeom>
        </p:spPr>
        <p:txBody>
          <a:bodyPr vert="horz" wrap="none" lIns="0" tIns="0" rIns="0" bIns="0" rtlCol="0">
            <a:spAutoFit/>
          </a:bodyPr>
          <a:lstStyle/>
          <a:p>
            <a:pPr marL="0">
              <a:lnSpc>
                <a:spcPct val="100000"/>
              </a:lnSpc>
            </a:pPr>
            <a:r>
              <a:rPr sz="1400" spc="10" dirty="0">
                <a:latin typeface="Arial"/>
                <a:cs typeface="Arial"/>
              </a:rPr>
              <a:t>  </a:t>
            </a:r>
            <a:r>
              <a:rPr sz="1400" spc="10" dirty="0">
                <a:latin typeface="Times New Roman"/>
                <a:cs typeface="Times New Roman"/>
              </a:rPr>
              <a:t>Travaux de balayage des trottoirs et des terrains municipaux et</a:t>
            </a:r>
            <a:endParaRPr sz="1400">
              <a:latin typeface="Times New Roman"/>
              <a:cs typeface="Times New Roman"/>
            </a:endParaRPr>
          </a:p>
        </p:txBody>
      </p:sp>
      <p:sp>
        <p:nvSpPr>
          <p:cNvPr id="6" name="text 1"/>
          <p:cNvSpPr txBox="1"/>
          <p:nvPr/>
        </p:nvSpPr>
        <p:spPr>
          <a:xfrm>
            <a:off x="1600207" y="2401057"/>
            <a:ext cx="682379" cy="367028"/>
          </a:xfrm>
          <a:prstGeom prst="rect">
            <a:avLst/>
          </a:prstGeom>
        </p:spPr>
        <p:txBody>
          <a:bodyPr vert="horz" wrap="none" lIns="0" tIns="0" rIns="0" bIns="0" rtlCol="0">
            <a:spAutoFit/>
          </a:bodyPr>
          <a:lstStyle/>
          <a:p>
            <a:pPr marL="0">
              <a:lnSpc>
                <a:spcPct val="100000"/>
              </a:lnSpc>
            </a:pPr>
            <a:r>
              <a:rPr sz="1400" spc="10" dirty="0">
                <a:latin typeface="Times New Roman"/>
                <a:cs typeface="Times New Roman"/>
              </a:rPr>
              <a:t>des rues</a:t>
            </a:r>
            <a:endParaRPr sz="1400">
              <a:latin typeface="Times New Roman"/>
              <a:cs typeface="Times New Roman"/>
            </a:endParaRPr>
          </a:p>
        </p:txBody>
      </p:sp>
      <p:sp>
        <p:nvSpPr>
          <p:cNvPr id="7" name="text 1"/>
          <p:cNvSpPr txBox="1"/>
          <p:nvPr/>
        </p:nvSpPr>
        <p:spPr>
          <a:xfrm>
            <a:off x="1371607" y="2631943"/>
            <a:ext cx="3306715" cy="367028"/>
          </a:xfrm>
          <a:prstGeom prst="rect">
            <a:avLst/>
          </a:prstGeom>
        </p:spPr>
        <p:txBody>
          <a:bodyPr vert="horz" wrap="none" lIns="0" tIns="0" rIns="0" bIns="0" rtlCol="0">
            <a:spAutoFit/>
          </a:bodyPr>
          <a:lstStyle/>
          <a:p>
            <a:pPr marL="0">
              <a:lnSpc>
                <a:spcPct val="100000"/>
              </a:lnSpc>
            </a:pPr>
            <a:r>
              <a:rPr sz="1400" spc="10" dirty="0">
                <a:latin typeface="Arial"/>
                <a:cs typeface="Arial"/>
              </a:rPr>
              <a:t>  </a:t>
            </a:r>
            <a:r>
              <a:rPr sz="1400" spc="10" dirty="0">
                <a:latin typeface="Times New Roman"/>
                <a:cs typeface="Times New Roman"/>
              </a:rPr>
              <a:t>Balayage des ponts et des intersections</a:t>
            </a:r>
            <a:endParaRPr sz="1400">
              <a:latin typeface="Times New Roman"/>
              <a:cs typeface="Times New Roman"/>
            </a:endParaRPr>
          </a:p>
        </p:txBody>
      </p:sp>
      <p:sp>
        <p:nvSpPr>
          <p:cNvPr id="8" name="text 1"/>
          <p:cNvSpPr txBox="1"/>
          <p:nvPr/>
        </p:nvSpPr>
        <p:spPr>
          <a:xfrm>
            <a:off x="1371609" y="2863591"/>
            <a:ext cx="4990727" cy="367028"/>
          </a:xfrm>
          <a:prstGeom prst="rect">
            <a:avLst/>
          </a:prstGeom>
        </p:spPr>
        <p:txBody>
          <a:bodyPr vert="horz" wrap="none" lIns="0" tIns="0" rIns="0" bIns="0" rtlCol="0">
            <a:spAutoFit/>
          </a:bodyPr>
          <a:lstStyle/>
          <a:p>
            <a:pPr marL="0">
              <a:lnSpc>
                <a:spcPct val="100000"/>
              </a:lnSpc>
            </a:pPr>
            <a:r>
              <a:rPr sz="1400" spc="10" dirty="0">
                <a:latin typeface="Arial"/>
                <a:cs typeface="Arial"/>
              </a:rPr>
              <a:t>  </a:t>
            </a:r>
            <a:r>
              <a:rPr sz="1400" spc="10" dirty="0">
                <a:latin typeface="Times New Roman"/>
                <a:cs typeface="Times New Roman"/>
              </a:rPr>
              <a:t>Travaux d’entretien de la pelouse sur les terrains municipaux </a:t>
            </a:r>
            <a:endParaRPr sz="1400">
              <a:latin typeface="Times New Roman"/>
              <a:cs typeface="Times New Roman"/>
            </a:endParaRPr>
          </a:p>
        </p:txBody>
      </p:sp>
      <p:sp>
        <p:nvSpPr>
          <p:cNvPr id="9" name="text 1"/>
          <p:cNvSpPr txBox="1"/>
          <p:nvPr/>
        </p:nvSpPr>
        <p:spPr>
          <a:xfrm>
            <a:off x="1371612" y="3094477"/>
            <a:ext cx="4577725" cy="367028"/>
          </a:xfrm>
          <a:prstGeom prst="rect">
            <a:avLst/>
          </a:prstGeom>
        </p:spPr>
        <p:txBody>
          <a:bodyPr vert="horz" wrap="none" lIns="0" tIns="0" rIns="0" bIns="0" rtlCol="0">
            <a:spAutoFit/>
          </a:bodyPr>
          <a:lstStyle/>
          <a:p>
            <a:pPr marL="0">
              <a:lnSpc>
                <a:spcPct val="100000"/>
              </a:lnSpc>
            </a:pPr>
            <a:r>
              <a:rPr sz="1400" spc="10" dirty="0">
                <a:latin typeface="Arial"/>
                <a:cs typeface="Arial"/>
              </a:rPr>
              <a:t>  </a:t>
            </a:r>
            <a:r>
              <a:rPr sz="1400" spc="10" dirty="0">
                <a:latin typeface="Times New Roman"/>
                <a:cs typeface="Times New Roman"/>
              </a:rPr>
              <a:t>Préparation des terrains sportifs (balle, dek hockey, etc.)</a:t>
            </a:r>
            <a:endParaRPr sz="1400">
              <a:latin typeface="Times New Roman"/>
              <a:cs typeface="Times New Roman"/>
            </a:endParaRPr>
          </a:p>
        </p:txBody>
      </p:sp>
      <p:sp>
        <p:nvSpPr>
          <p:cNvPr id="10" name="text 1"/>
          <p:cNvSpPr txBox="1"/>
          <p:nvPr/>
        </p:nvSpPr>
        <p:spPr>
          <a:xfrm>
            <a:off x="1371607" y="3325363"/>
            <a:ext cx="4738941" cy="367028"/>
          </a:xfrm>
          <a:prstGeom prst="rect">
            <a:avLst/>
          </a:prstGeom>
        </p:spPr>
        <p:txBody>
          <a:bodyPr vert="horz" wrap="none" lIns="0" tIns="0" rIns="0" bIns="0" rtlCol="0">
            <a:spAutoFit/>
          </a:bodyPr>
          <a:lstStyle/>
          <a:p>
            <a:pPr marL="0">
              <a:lnSpc>
                <a:spcPct val="100000"/>
              </a:lnSpc>
            </a:pPr>
            <a:r>
              <a:rPr sz="1400" spc="10" dirty="0">
                <a:latin typeface="Arial"/>
                <a:cs typeface="Arial"/>
              </a:rPr>
              <a:t>  </a:t>
            </a:r>
            <a:r>
              <a:rPr sz="1400" spc="10" dirty="0">
                <a:latin typeface="Times New Roman"/>
                <a:cs typeface="Times New Roman"/>
              </a:rPr>
              <a:t>Distribution des arbres en collaboration avec l’Association</a:t>
            </a:r>
            <a:endParaRPr sz="1400">
              <a:latin typeface="Times New Roman"/>
              <a:cs typeface="Times New Roman"/>
            </a:endParaRPr>
          </a:p>
        </p:txBody>
      </p:sp>
      <p:sp>
        <p:nvSpPr>
          <p:cNvPr id="11" name="text 1"/>
          <p:cNvSpPr txBox="1"/>
          <p:nvPr/>
        </p:nvSpPr>
        <p:spPr>
          <a:xfrm>
            <a:off x="1600207" y="3557011"/>
            <a:ext cx="1634121" cy="367028"/>
          </a:xfrm>
          <a:prstGeom prst="rect">
            <a:avLst/>
          </a:prstGeom>
        </p:spPr>
        <p:txBody>
          <a:bodyPr vert="horz" wrap="none" lIns="0" tIns="0" rIns="0" bIns="0" rtlCol="0">
            <a:spAutoFit/>
          </a:bodyPr>
          <a:lstStyle/>
          <a:p>
            <a:pPr marL="0">
              <a:lnSpc>
                <a:spcPct val="100000"/>
              </a:lnSpc>
            </a:pPr>
            <a:r>
              <a:rPr sz="1400" spc="10" dirty="0">
                <a:latin typeface="Times New Roman"/>
                <a:cs typeface="Times New Roman"/>
              </a:rPr>
              <a:t>forestière deux rives.</a:t>
            </a:r>
            <a:endParaRPr sz="1400">
              <a:latin typeface="Times New Roman"/>
              <a:cs typeface="Times New Roman"/>
            </a:endParaRPr>
          </a:p>
        </p:txBody>
      </p:sp>
      <p:sp>
        <p:nvSpPr>
          <p:cNvPr id="12" name="text 1"/>
          <p:cNvSpPr txBox="1"/>
          <p:nvPr/>
        </p:nvSpPr>
        <p:spPr>
          <a:xfrm>
            <a:off x="1371609" y="3787896"/>
            <a:ext cx="1915301" cy="367029"/>
          </a:xfrm>
          <a:prstGeom prst="rect">
            <a:avLst/>
          </a:prstGeom>
        </p:spPr>
        <p:txBody>
          <a:bodyPr vert="horz" wrap="none" lIns="0" tIns="0" rIns="0" bIns="0" rtlCol="0">
            <a:spAutoFit/>
          </a:bodyPr>
          <a:lstStyle/>
          <a:p>
            <a:pPr marL="0">
              <a:lnSpc>
                <a:spcPct val="100000"/>
              </a:lnSpc>
            </a:pPr>
            <a:r>
              <a:rPr sz="1400" spc="10" dirty="0">
                <a:latin typeface="Arial"/>
                <a:cs typeface="Arial"/>
              </a:rPr>
              <a:t>  </a:t>
            </a:r>
            <a:r>
              <a:rPr sz="1400" spc="10" dirty="0">
                <a:latin typeface="Times New Roman"/>
                <a:cs typeface="Times New Roman"/>
              </a:rPr>
              <a:t>Travaux de niveleuse </a:t>
            </a:r>
            <a:endParaRPr sz="1400">
              <a:latin typeface="Times New Roman"/>
              <a:cs typeface="Times New Roman"/>
            </a:endParaRPr>
          </a:p>
        </p:txBody>
      </p:sp>
      <p:sp>
        <p:nvSpPr>
          <p:cNvPr id="13" name="text 1"/>
          <p:cNvSpPr txBox="1"/>
          <p:nvPr/>
        </p:nvSpPr>
        <p:spPr>
          <a:xfrm>
            <a:off x="1371611" y="4019544"/>
            <a:ext cx="2665109" cy="367029"/>
          </a:xfrm>
          <a:prstGeom prst="rect">
            <a:avLst/>
          </a:prstGeom>
        </p:spPr>
        <p:txBody>
          <a:bodyPr vert="horz" wrap="none" lIns="0" tIns="0" rIns="0" bIns="0" rtlCol="0">
            <a:spAutoFit/>
          </a:bodyPr>
          <a:lstStyle/>
          <a:p>
            <a:pPr marL="0">
              <a:lnSpc>
                <a:spcPct val="100000"/>
              </a:lnSpc>
            </a:pPr>
            <a:r>
              <a:rPr sz="1400" spc="10" dirty="0">
                <a:latin typeface="Arial"/>
                <a:cs typeface="Arial"/>
              </a:rPr>
              <a:t>  </a:t>
            </a:r>
            <a:r>
              <a:rPr sz="1400" spc="10" dirty="0">
                <a:latin typeface="Times New Roman"/>
                <a:cs typeface="Times New Roman"/>
              </a:rPr>
              <a:t>Grattage complet avec calcium</a:t>
            </a:r>
            <a:endParaRPr sz="1400">
              <a:latin typeface="Times New Roman"/>
              <a:cs typeface="Times New Roman"/>
            </a:endParaRPr>
          </a:p>
        </p:txBody>
      </p:sp>
      <p:pic>
        <p:nvPicPr>
          <p:cNvPr id="15" name="Image 14">
            <a:extLst>
              <a:ext uri="{FF2B5EF4-FFF2-40B4-BE49-F238E27FC236}">
                <a16:creationId xmlns:a16="http://schemas.microsoft.com/office/drawing/2014/main" id="{1D1490CB-146A-4C0D-64E2-F364E3DC2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42" y="4618220"/>
            <a:ext cx="7791628" cy="544347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1F54FD4-2BCF-24CA-9107-62CEF6CE4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7772400" cy="5791200"/>
          </a:xfrm>
          <a:prstGeom prst="rect">
            <a:avLst/>
          </a:prstGeom>
        </p:spPr>
      </p:pic>
      <p:pic>
        <p:nvPicPr>
          <p:cNvPr id="5" name="Image 4">
            <a:extLst>
              <a:ext uri="{FF2B5EF4-FFF2-40B4-BE49-F238E27FC236}">
                <a16:creationId xmlns:a16="http://schemas.microsoft.com/office/drawing/2014/main" id="{83C69247-436D-D6C1-279A-8B94F2E18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 y="5791200"/>
            <a:ext cx="7772400" cy="4379084"/>
          </a:xfrm>
          <a:prstGeom prst="rect">
            <a:avLst/>
          </a:prstGeom>
        </p:spPr>
      </p:pic>
    </p:spTree>
    <p:extLst>
      <p:ext uri="{BB962C8B-B14F-4D97-AF65-F5344CB8AC3E}">
        <p14:creationId xmlns:p14="http://schemas.microsoft.com/office/powerpoint/2010/main" val="706231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txBox="1"/>
          <p:nvPr/>
        </p:nvSpPr>
        <p:spPr>
          <a:xfrm>
            <a:off x="1239012" y="920774"/>
            <a:ext cx="5349674" cy="277715"/>
          </a:xfrm>
          <a:prstGeom prst="rect">
            <a:avLst/>
          </a:prstGeom>
        </p:spPr>
        <p:txBody>
          <a:bodyPr vert="horz" wrap="none" lIns="0" tIns="0" rIns="0" bIns="0" rtlCol="0">
            <a:spAutoFit/>
          </a:bodyPr>
          <a:lstStyle/>
          <a:p>
            <a:pPr marL="0">
              <a:lnSpc>
                <a:spcPct val="100000"/>
              </a:lnSpc>
            </a:pPr>
            <a:r>
              <a:rPr sz="1540" spc="10" dirty="0">
                <a:latin typeface="Arial"/>
                <a:cs typeface="Arial"/>
              </a:rPr>
              <a:t>Centre d’archives de la région de Thetford Mines – Service</a:t>
            </a:r>
            <a:endParaRPr sz="1500">
              <a:latin typeface="Arial"/>
              <a:cs typeface="Arial"/>
            </a:endParaRPr>
          </a:p>
        </p:txBody>
      </p:sp>
      <p:sp>
        <p:nvSpPr>
          <p:cNvPr id="4" name="object 1"/>
          <p:cNvSpPr/>
          <p:nvPr/>
        </p:nvSpPr>
        <p:spPr>
          <a:xfrm>
            <a:off x="1239012" y="1126236"/>
            <a:ext cx="5293614" cy="15240"/>
          </a:xfrm>
          <a:custGeom>
            <a:avLst/>
            <a:gdLst/>
            <a:ahLst/>
            <a:cxnLst/>
            <a:rect l="l" t="t" r="r" b="b"/>
            <a:pathLst>
              <a:path w="5293614" h="15240">
                <a:moveTo>
                  <a:pt x="0" y="15240"/>
                </a:moveTo>
                <a:lnTo>
                  <a:pt x="5293614" y="15240"/>
                </a:lnTo>
                <a:lnTo>
                  <a:pt x="5293614" y="0"/>
                </a:lnTo>
                <a:lnTo>
                  <a:pt x="0" y="0"/>
                </a:lnTo>
                <a:close/>
              </a:path>
            </a:pathLst>
          </a:custGeom>
          <a:solidFill>
            <a:srgbClr val="000000"/>
          </a:solidFill>
        </p:spPr>
        <p:txBody>
          <a:bodyPr wrap="square" lIns="0" tIns="0" rIns="0" bIns="0" rtlCol="0">
            <a:noAutofit/>
          </a:bodyPr>
          <a:lstStyle/>
          <a:p>
            <a:endParaRPr/>
          </a:p>
        </p:txBody>
      </p:sp>
      <p:sp>
        <p:nvSpPr>
          <p:cNvPr id="5" name="text 1"/>
          <p:cNvSpPr txBox="1"/>
          <p:nvPr/>
        </p:nvSpPr>
        <p:spPr>
          <a:xfrm>
            <a:off x="2428494" y="1172996"/>
            <a:ext cx="2971099" cy="277715"/>
          </a:xfrm>
          <a:prstGeom prst="rect">
            <a:avLst/>
          </a:prstGeom>
        </p:spPr>
        <p:txBody>
          <a:bodyPr vert="horz" wrap="none" lIns="0" tIns="0" rIns="0" bIns="0" rtlCol="0">
            <a:spAutoFit/>
          </a:bodyPr>
          <a:lstStyle/>
          <a:p>
            <a:pPr marL="0">
              <a:lnSpc>
                <a:spcPct val="100000"/>
              </a:lnSpc>
            </a:pPr>
            <a:r>
              <a:rPr sz="1600" spc="10" dirty="0">
                <a:latin typeface="Arial"/>
                <a:cs typeface="Arial"/>
              </a:rPr>
              <a:t>généalogique pour nouveau-nés</a:t>
            </a:r>
            <a:endParaRPr sz="1600">
              <a:latin typeface="Arial"/>
              <a:cs typeface="Arial"/>
            </a:endParaRPr>
          </a:p>
        </p:txBody>
      </p:sp>
      <p:sp>
        <p:nvSpPr>
          <p:cNvPr id="2" name="object 2"/>
          <p:cNvSpPr/>
          <p:nvPr/>
        </p:nvSpPr>
        <p:spPr>
          <a:xfrm>
            <a:off x="2428494" y="1378458"/>
            <a:ext cx="2914650" cy="15240"/>
          </a:xfrm>
          <a:custGeom>
            <a:avLst/>
            <a:gdLst/>
            <a:ahLst/>
            <a:cxnLst/>
            <a:rect l="l" t="t" r="r" b="b"/>
            <a:pathLst>
              <a:path w="2914650" h="15240">
                <a:moveTo>
                  <a:pt x="0" y="15240"/>
                </a:moveTo>
                <a:lnTo>
                  <a:pt x="2914650" y="15240"/>
                </a:lnTo>
                <a:lnTo>
                  <a:pt x="2914650" y="0"/>
                </a:lnTo>
                <a:lnTo>
                  <a:pt x="0" y="0"/>
                </a:lnTo>
                <a:close/>
              </a:path>
            </a:pathLst>
          </a:custGeom>
          <a:solidFill>
            <a:srgbClr val="000000"/>
          </a:solidFill>
        </p:spPr>
        <p:txBody>
          <a:bodyPr wrap="square" lIns="0" tIns="0" rIns="0" bIns="0" rtlCol="0">
            <a:noAutofit/>
          </a:bodyPr>
          <a:lstStyle/>
          <a:p>
            <a:endParaRPr/>
          </a:p>
        </p:txBody>
      </p:sp>
      <p:sp>
        <p:nvSpPr>
          <p:cNvPr id="6" name="text 1"/>
          <p:cNvSpPr txBox="1"/>
          <p:nvPr/>
        </p:nvSpPr>
        <p:spPr>
          <a:xfrm>
            <a:off x="1143000" y="1811274"/>
            <a:ext cx="5494998" cy="397002"/>
          </a:xfrm>
          <a:prstGeom prst="rect">
            <a:avLst/>
          </a:prstGeom>
        </p:spPr>
        <p:txBody>
          <a:bodyPr vert="horz" wrap="none" lIns="0" tIns="0" rIns="0" bIns="0" rtlCol="0">
            <a:spAutoFit/>
          </a:bodyPr>
          <a:lstStyle/>
          <a:p>
            <a:pPr marL="0">
              <a:lnSpc>
                <a:spcPct val="100000"/>
              </a:lnSpc>
            </a:pPr>
            <a:r>
              <a:rPr sz="1140" spc="10" dirty="0">
                <a:latin typeface="Arial"/>
                <a:cs typeface="Arial"/>
              </a:rPr>
              <a:t>Le Centre d’archives offre la possibilité d’intégrer la généalogie aux nouveau-nés</a:t>
            </a:r>
            <a:endParaRPr sz="1100">
              <a:latin typeface="Arial"/>
              <a:cs typeface="Arial"/>
            </a:endParaRPr>
          </a:p>
          <a:p>
            <a:pPr marL="1">
              <a:lnSpc>
                <a:spcPct val="100000"/>
              </a:lnSpc>
            </a:pPr>
            <a:r>
              <a:rPr sz="1170" spc="10" dirty="0">
                <a:latin typeface="Arial"/>
                <a:cs typeface="Arial"/>
              </a:rPr>
              <a:t>des citoyens de la municipalité de Saint-Jacques de Leeds.  Pour un montant de</a:t>
            </a:r>
            <a:endParaRPr sz="1100">
              <a:latin typeface="Arial"/>
              <a:cs typeface="Arial"/>
            </a:endParaRPr>
          </a:p>
        </p:txBody>
      </p:sp>
      <p:sp>
        <p:nvSpPr>
          <p:cNvPr id="7" name="text 1"/>
          <p:cNvSpPr txBox="1"/>
          <p:nvPr/>
        </p:nvSpPr>
        <p:spPr>
          <a:xfrm>
            <a:off x="1143008" y="2378965"/>
            <a:ext cx="5341542" cy="585978"/>
          </a:xfrm>
          <a:prstGeom prst="rect">
            <a:avLst/>
          </a:prstGeom>
        </p:spPr>
        <p:txBody>
          <a:bodyPr vert="horz" wrap="none" lIns="0" tIns="0" rIns="0" bIns="0" rtlCol="0">
            <a:spAutoFit/>
          </a:bodyPr>
          <a:lstStyle/>
          <a:p>
            <a:pPr marL="0">
              <a:lnSpc>
                <a:spcPct val="100000"/>
              </a:lnSpc>
            </a:pPr>
            <a:r>
              <a:rPr sz="1140" spc="10" dirty="0">
                <a:latin typeface="Arial"/>
                <a:cs typeface="Arial"/>
              </a:rPr>
              <a:t>dossier comprenant une lignée d’ascendance directe, une brève biographie du</a:t>
            </a:r>
            <a:endParaRPr sz="1100">
              <a:latin typeface="Arial"/>
              <a:cs typeface="Arial"/>
            </a:endParaRPr>
          </a:p>
          <a:p>
            <a:pPr marL="0">
              <a:lnSpc>
                <a:spcPct val="100000"/>
              </a:lnSpc>
            </a:pPr>
            <a:r>
              <a:rPr sz="1140" spc="10" dirty="0">
                <a:latin typeface="Arial"/>
                <a:cs typeface="Arial"/>
              </a:rPr>
              <a:t>premier arrivant ainsi qu’une carte géographique indiquant la région ou le pays</a:t>
            </a:r>
            <a:endParaRPr sz="1100">
              <a:latin typeface="Arial"/>
              <a:cs typeface="Arial"/>
            </a:endParaRPr>
          </a:p>
          <a:p>
            <a:pPr marL="0">
              <a:lnSpc>
                <a:spcPct val="100000"/>
              </a:lnSpc>
            </a:pPr>
            <a:r>
              <a:rPr sz="1200" spc="10" dirty="0">
                <a:latin typeface="Arial"/>
                <a:cs typeface="Arial"/>
              </a:rPr>
              <a:t>d’origine du premier arrivant.</a:t>
            </a:r>
            <a:endParaRPr sz="1200">
              <a:latin typeface="Arial"/>
              <a:cs typeface="Arial"/>
            </a:endParaRPr>
          </a:p>
        </p:txBody>
      </p:sp>
      <p:sp>
        <p:nvSpPr>
          <p:cNvPr id="8" name="text 1"/>
          <p:cNvSpPr txBox="1"/>
          <p:nvPr/>
        </p:nvSpPr>
        <p:spPr>
          <a:xfrm>
            <a:off x="1143008" y="3047239"/>
            <a:ext cx="5328107" cy="208026"/>
          </a:xfrm>
          <a:prstGeom prst="rect">
            <a:avLst/>
          </a:prstGeom>
        </p:spPr>
        <p:txBody>
          <a:bodyPr vert="horz" wrap="none" lIns="0" tIns="0" rIns="0" bIns="0" rtlCol="0">
            <a:spAutoFit/>
          </a:bodyPr>
          <a:lstStyle/>
          <a:p>
            <a:pPr marL="0">
              <a:lnSpc>
                <a:spcPct val="100000"/>
              </a:lnSpc>
            </a:pPr>
            <a:r>
              <a:rPr sz="1140" spc="10" dirty="0">
                <a:latin typeface="Arial"/>
                <a:cs typeface="Arial"/>
              </a:rPr>
              <a:t>Afin de recueillir les inscriptions de nouveau-nés, la municipalité organisera un</a:t>
            </a:r>
            <a:endParaRPr sz="1100">
              <a:latin typeface="Arial"/>
              <a:cs typeface="Arial"/>
            </a:endParaRPr>
          </a:p>
        </p:txBody>
      </p:sp>
      <p:sp>
        <p:nvSpPr>
          <p:cNvPr id="9" name="text 1"/>
          <p:cNvSpPr txBox="1"/>
          <p:nvPr/>
        </p:nvSpPr>
        <p:spPr>
          <a:xfrm>
            <a:off x="2185426" y="3232126"/>
            <a:ext cx="118046" cy="138337"/>
          </a:xfrm>
          <a:prstGeom prst="rect">
            <a:avLst/>
          </a:prstGeom>
        </p:spPr>
        <p:txBody>
          <a:bodyPr vert="horz" wrap="none" lIns="0" tIns="0" rIns="0" bIns="0" rtlCol="0">
            <a:spAutoFit/>
          </a:bodyPr>
          <a:lstStyle/>
          <a:p>
            <a:pPr marL="0">
              <a:lnSpc>
                <a:spcPct val="100000"/>
              </a:lnSpc>
            </a:pPr>
            <a:r>
              <a:rPr sz="800" spc="10" dirty="0">
                <a:latin typeface="Arial"/>
                <a:cs typeface="Arial"/>
              </a:rPr>
              <a:t>er</a:t>
            </a:r>
            <a:endParaRPr sz="800">
              <a:latin typeface="Arial"/>
              <a:cs typeface="Arial"/>
            </a:endParaRPr>
          </a:p>
        </p:txBody>
      </p:sp>
      <p:sp>
        <p:nvSpPr>
          <p:cNvPr id="10" name="text 1"/>
          <p:cNvSpPr txBox="1"/>
          <p:nvPr/>
        </p:nvSpPr>
        <p:spPr>
          <a:xfrm>
            <a:off x="1143009" y="3236977"/>
            <a:ext cx="5466372" cy="397001"/>
          </a:xfrm>
          <a:prstGeom prst="rect">
            <a:avLst/>
          </a:prstGeom>
        </p:spPr>
        <p:txBody>
          <a:bodyPr vert="horz" wrap="none" lIns="0" tIns="0" rIns="0" bIns="0" rtlCol="0">
            <a:spAutoFit/>
          </a:bodyPr>
          <a:lstStyle/>
          <a:p>
            <a:pPr marL="1132332">
              <a:lnSpc>
                <a:spcPct val="100000"/>
              </a:lnSpc>
            </a:pPr>
            <a:r>
              <a:rPr sz="1170" spc="10" dirty="0">
                <a:latin typeface="Arial"/>
                <a:cs typeface="Arial"/>
              </a:rPr>
              <a:t> septembre de chaque année. Pour ce faire, les parents doivent</a:t>
            </a:r>
            <a:endParaRPr sz="1100">
              <a:latin typeface="Arial"/>
              <a:cs typeface="Arial"/>
            </a:endParaRPr>
          </a:p>
          <a:p>
            <a:pPr marL="0">
              <a:lnSpc>
                <a:spcPct val="100000"/>
              </a:lnSpc>
            </a:pPr>
            <a:r>
              <a:rPr sz="1200" spc="10" dirty="0">
                <a:latin typeface="Arial"/>
                <a:cs typeface="Arial"/>
              </a:rPr>
              <a:t>inscrire les nouveau-nés en complétant le formulaire d’inscription qui sera</a:t>
            </a:r>
            <a:endParaRPr sz="1200">
              <a:latin typeface="Arial"/>
              <a:cs typeface="Arial"/>
            </a:endParaRPr>
          </a:p>
        </p:txBody>
      </p:sp>
      <p:sp>
        <p:nvSpPr>
          <p:cNvPr id="11" name="text 1"/>
          <p:cNvSpPr txBox="1"/>
          <p:nvPr/>
        </p:nvSpPr>
        <p:spPr>
          <a:xfrm>
            <a:off x="1142996" y="3803905"/>
            <a:ext cx="5402673" cy="397002"/>
          </a:xfrm>
          <a:prstGeom prst="rect">
            <a:avLst/>
          </a:prstGeom>
        </p:spPr>
        <p:txBody>
          <a:bodyPr vert="horz" wrap="none" lIns="0" tIns="0" rIns="0" bIns="0" rtlCol="0">
            <a:spAutoFit/>
          </a:bodyPr>
          <a:lstStyle/>
          <a:p>
            <a:pPr marL="10">
              <a:lnSpc>
                <a:spcPct val="100000"/>
              </a:lnSpc>
            </a:pPr>
            <a:r>
              <a:rPr sz="1200" spc="10" dirty="0">
                <a:latin typeface="Arial"/>
                <a:cs typeface="Arial"/>
              </a:rPr>
              <a:t>incluse dans le journal municipal </a:t>
            </a:r>
            <a:r>
              <a:rPr sz="1200" i="1" spc="10" dirty="0">
                <a:latin typeface="Arial"/>
                <a:cs typeface="Arial"/>
              </a:rPr>
              <a:t>Les Échos de Leeds.  </a:t>
            </a:r>
            <a:r>
              <a:rPr sz="1200" spc="10" dirty="0">
                <a:latin typeface="Arial"/>
                <a:cs typeface="Arial"/>
              </a:rPr>
              <a:t>Les parents auront un</a:t>
            </a:r>
            <a:endParaRPr sz="1200">
              <a:latin typeface="Arial"/>
              <a:cs typeface="Arial"/>
            </a:endParaRPr>
          </a:p>
          <a:p>
            <a:pPr marL="0">
              <a:lnSpc>
                <a:spcPct val="100000"/>
              </a:lnSpc>
            </a:pPr>
            <a:r>
              <a:rPr sz="1140" spc="10" dirty="0">
                <a:latin typeface="Arial"/>
                <a:cs typeface="Arial"/>
              </a:rPr>
              <a:t>délai d’un mois pour compléter le formulaire d’inscription et le retourner à l’hôtel</a:t>
            </a:r>
            <a:endParaRPr sz="1100">
              <a:latin typeface="Arial"/>
              <a:cs typeface="Arial"/>
            </a:endParaRPr>
          </a:p>
        </p:txBody>
      </p:sp>
      <p:sp>
        <p:nvSpPr>
          <p:cNvPr id="12" name="text 1"/>
          <p:cNvSpPr txBox="1"/>
          <p:nvPr/>
        </p:nvSpPr>
        <p:spPr>
          <a:xfrm>
            <a:off x="1142991" y="4472941"/>
            <a:ext cx="5291867" cy="397002"/>
          </a:xfrm>
          <a:prstGeom prst="rect">
            <a:avLst/>
          </a:prstGeom>
        </p:spPr>
        <p:txBody>
          <a:bodyPr vert="horz" wrap="none" lIns="0" tIns="0" rIns="0" bIns="0" rtlCol="0">
            <a:spAutoFit/>
          </a:bodyPr>
          <a:lstStyle/>
          <a:p>
            <a:pPr marL="0">
              <a:lnSpc>
                <a:spcPct val="100000"/>
              </a:lnSpc>
            </a:pPr>
            <a:r>
              <a:rPr sz="1200" spc="10" dirty="0">
                <a:latin typeface="Arial"/>
                <a:cs typeface="Arial"/>
              </a:rPr>
              <a:t>Par la suite, la municipalité enverra par courrier électronique, les formulaires</a:t>
            </a:r>
            <a:endParaRPr sz="1200">
              <a:latin typeface="Arial"/>
              <a:cs typeface="Arial"/>
            </a:endParaRPr>
          </a:p>
          <a:p>
            <a:pPr marL="0">
              <a:lnSpc>
                <a:spcPct val="100000"/>
              </a:lnSpc>
            </a:pPr>
            <a:r>
              <a:rPr sz="1140" spc="10" dirty="0">
                <a:latin typeface="Arial"/>
                <a:cs typeface="Arial"/>
              </a:rPr>
              <a:t>d’inscription complétés au centre d’archives qui eux, nous retournera le ou les</a:t>
            </a:r>
            <a:endParaRPr sz="1100">
              <a:latin typeface="Arial"/>
              <a:cs typeface="Arial"/>
            </a:endParaRPr>
          </a:p>
        </p:txBody>
      </p:sp>
      <p:sp>
        <p:nvSpPr>
          <p:cNvPr id="13" name="text 1"/>
          <p:cNvSpPr txBox="1"/>
          <p:nvPr/>
        </p:nvSpPr>
        <p:spPr>
          <a:xfrm>
            <a:off x="1142994" y="5040631"/>
            <a:ext cx="2007489" cy="208026"/>
          </a:xfrm>
          <a:prstGeom prst="rect">
            <a:avLst/>
          </a:prstGeom>
        </p:spPr>
        <p:txBody>
          <a:bodyPr vert="horz" wrap="none" lIns="0" tIns="0" rIns="0" bIns="0" rtlCol="0">
            <a:spAutoFit/>
          </a:bodyPr>
          <a:lstStyle/>
          <a:p>
            <a:pPr marL="0">
              <a:lnSpc>
                <a:spcPct val="100000"/>
              </a:lnSpc>
            </a:pPr>
            <a:r>
              <a:rPr sz="1200" spc="10" dirty="0">
                <a:latin typeface="Arial"/>
                <a:cs typeface="Arial"/>
              </a:rPr>
              <a:t>électronique ou par la poste. </a:t>
            </a:r>
            <a:endParaRPr sz="1200">
              <a:latin typeface="Arial"/>
              <a:cs typeface="Arial"/>
            </a:endParaRPr>
          </a:p>
        </p:txBody>
      </p:sp>
      <p:sp>
        <p:nvSpPr>
          <p:cNvPr id="14" name="text 1"/>
          <p:cNvSpPr txBox="1"/>
          <p:nvPr/>
        </p:nvSpPr>
        <p:spPr>
          <a:xfrm>
            <a:off x="1142984" y="5605566"/>
            <a:ext cx="5421147" cy="364079"/>
          </a:xfrm>
          <a:prstGeom prst="rect">
            <a:avLst/>
          </a:prstGeom>
        </p:spPr>
        <p:txBody>
          <a:bodyPr vert="horz" wrap="none" lIns="0" tIns="0" rIns="0" bIns="0" rtlCol="0">
            <a:spAutoFit/>
          </a:bodyPr>
          <a:lstStyle/>
          <a:p>
            <a:pPr marL="9">
              <a:lnSpc>
                <a:spcPct val="100000"/>
              </a:lnSpc>
            </a:pPr>
            <a:r>
              <a:rPr sz="1100" spc="10" dirty="0">
                <a:latin typeface="Arial"/>
                <a:cs typeface="Arial"/>
              </a:rPr>
              <a:t>N.B. Si les parents désirent inscrire les enfants autres que les nouveau-nés, seuls les</a:t>
            </a:r>
            <a:endParaRPr sz="1100">
              <a:latin typeface="Arial"/>
              <a:cs typeface="Arial"/>
            </a:endParaRPr>
          </a:p>
          <a:p>
            <a:pPr marL="0">
              <a:lnSpc>
                <a:spcPct val="100000"/>
              </a:lnSpc>
            </a:pPr>
            <a:r>
              <a:rPr sz="1070" spc="10" dirty="0">
                <a:latin typeface="Arial"/>
                <a:cs typeface="Arial"/>
              </a:rPr>
              <a:t>dossiers des nouveau-nés seront payés par la municipalité.  Les autres dossiers seront</a:t>
            </a:r>
            <a:endParaRPr sz="1000">
              <a:latin typeface="Arial"/>
              <a:cs typeface="Arial"/>
            </a:endParaRPr>
          </a:p>
        </p:txBody>
      </p:sp>
      <p:sp>
        <p:nvSpPr>
          <p:cNvPr id="15" name="text 1"/>
          <p:cNvSpPr txBox="1"/>
          <p:nvPr/>
        </p:nvSpPr>
        <p:spPr>
          <a:xfrm>
            <a:off x="1142984" y="6777522"/>
            <a:ext cx="5160726" cy="357461"/>
          </a:xfrm>
          <a:prstGeom prst="rect">
            <a:avLst/>
          </a:prstGeom>
        </p:spPr>
        <p:txBody>
          <a:bodyPr vert="horz" wrap="none" lIns="0" tIns="0" rIns="0" bIns="0" rtlCol="0">
            <a:spAutoFit/>
          </a:bodyPr>
          <a:lstStyle/>
          <a:p>
            <a:pPr marL="0">
              <a:lnSpc>
                <a:spcPct val="100000"/>
              </a:lnSpc>
            </a:pPr>
            <a:r>
              <a:rPr sz="1100" i="1" spc="10" dirty="0">
                <a:latin typeface="Arial"/>
                <a:cs typeface="Arial"/>
              </a:rPr>
              <a:t>Le Centre d'archives de la région de Thetford est un organisme de bienfaisance</a:t>
            </a:r>
            <a:endParaRPr sz="1100">
              <a:latin typeface="Arial"/>
              <a:cs typeface="Arial"/>
            </a:endParaRPr>
          </a:p>
          <a:p>
            <a:pPr marL="0">
              <a:lnSpc>
                <a:spcPct val="100000"/>
              </a:lnSpc>
            </a:pPr>
            <a:r>
              <a:rPr sz="1070" i="1" spc="10" dirty="0">
                <a:latin typeface="Arial"/>
                <a:cs typeface="Arial"/>
              </a:rPr>
              <a:t>enregistré dont la mission est d'acquérir, traiter, classer et préserver les documents</a:t>
            </a:r>
            <a:endParaRPr sz="1000">
              <a:latin typeface="Arial"/>
              <a:cs typeface="Arial"/>
            </a:endParaRPr>
          </a:p>
        </p:txBody>
      </p:sp>
      <p:sp>
        <p:nvSpPr>
          <p:cNvPr id="16" name="text 1"/>
          <p:cNvSpPr txBox="1"/>
          <p:nvPr/>
        </p:nvSpPr>
        <p:spPr>
          <a:xfrm>
            <a:off x="1142984" y="7297206"/>
            <a:ext cx="3766394" cy="184487"/>
          </a:xfrm>
          <a:prstGeom prst="rect">
            <a:avLst/>
          </a:prstGeom>
        </p:spPr>
        <p:txBody>
          <a:bodyPr vert="horz" wrap="none" lIns="0" tIns="0" rIns="0" bIns="0" rtlCol="0">
            <a:spAutoFit/>
          </a:bodyPr>
          <a:lstStyle/>
          <a:p>
            <a:pPr marL="0">
              <a:lnSpc>
                <a:spcPct val="100000"/>
              </a:lnSpc>
            </a:pPr>
            <a:r>
              <a:rPr sz="1100" i="1" spc="10" dirty="0">
                <a:latin typeface="Arial"/>
                <a:cs typeface="Arial"/>
              </a:rPr>
              <a:t>de mettre en valeur son héritage historique et généalogique.</a:t>
            </a:r>
            <a:endParaRPr sz="11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1"/>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FFFFFF"/>
          </a:solidFill>
        </p:spPr>
        <p:txBody>
          <a:bodyPr wrap="square" lIns="0" tIns="0" rIns="0" bIns="0" rtlCol="0">
            <a:noAutofit/>
          </a:bodyPr>
          <a:lstStyle/>
          <a:p>
            <a:endParaRPr/>
          </a:p>
        </p:txBody>
      </p:sp>
      <p:sp>
        <p:nvSpPr>
          <p:cNvPr id="2" name="object 2"/>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E1DED0"/>
          </a:solidFill>
        </p:spPr>
        <p:txBody>
          <a:bodyPr wrap="square" lIns="0" tIns="0" rIns="0" bIns="0" rtlCol="0">
            <a:noAutofit/>
          </a:bodyPr>
          <a:lstStyle/>
          <a:p>
            <a:endParaRPr/>
          </a:p>
        </p:txBody>
      </p:sp>
      <p:pic>
        <p:nvPicPr>
          <p:cNvPr id="2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387685"/>
          </a:xfrm>
          <a:prstGeom prst="rect">
            <a:avLst/>
          </a:prstGeom>
        </p:spPr>
      </p:pic>
      <p:pic>
        <p:nvPicPr>
          <p:cNvPr id="3" name="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1528" y="-397110"/>
            <a:ext cx="2352674" cy="2352675"/>
          </a:xfrm>
          <a:prstGeom prst="rect">
            <a:avLst/>
          </a:prstGeom>
        </p:spPr>
      </p:pic>
      <p:pic>
        <p:nvPicPr>
          <p:cNvPr id="4"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9874"/>
            <a:ext cx="7377363" cy="1493829"/>
          </a:xfrm>
          <a:prstGeom prst="rect">
            <a:avLst/>
          </a:prstGeom>
        </p:spPr>
      </p:pic>
      <p:sp>
        <p:nvSpPr>
          <p:cNvPr id="26" name="object 3"/>
          <p:cNvSpPr/>
          <p:nvPr/>
        </p:nvSpPr>
        <p:spPr>
          <a:xfrm>
            <a:off x="0" y="5736189"/>
            <a:ext cx="7755706" cy="3690447"/>
          </a:xfrm>
          <a:custGeom>
            <a:avLst/>
            <a:gdLst/>
            <a:ahLst/>
            <a:cxnLst/>
            <a:rect l="l" t="t" r="r" b="b"/>
            <a:pathLst>
              <a:path w="7755706" h="3690447">
                <a:moveTo>
                  <a:pt x="0" y="3690447"/>
                </a:moveTo>
                <a:lnTo>
                  <a:pt x="7755706" y="3690447"/>
                </a:lnTo>
                <a:lnTo>
                  <a:pt x="7755706" y="0"/>
                </a:lnTo>
                <a:lnTo>
                  <a:pt x="0" y="0"/>
                </a:lnTo>
                <a:close/>
              </a:path>
            </a:pathLst>
          </a:custGeom>
          <a:solidFill>
            <a:srgbClr val="E1DED0"/>
          </a:solidFill>
        </p:spPr>
        <p:txBody>
          <a:bodyPr wrap="square" lIns="0" tIns="0" rIns="0" bIns="0" rtlCol="0">
            <a:noAutofit/>
          </a:bodyPr>
          <a:lstStyle/>
          <a:p>
            <a:endParaRPr/>
          </a:p>
        </p:txBody>
      </p:sp>
      <p:sp>
        <p:nvSpPr>
          <p:cNvPr id="27" name="object 4"/>
          <p:cNvSpPr/>
          <p:nvPr/>
        </p:nvSpPr>
        <p:spPr>
          <a:xfrm>
            <a:off x="3701496" y="5844204"/>
            <a:ext cx="163069" cy="163068"/>
          </a:xfrm>
          <a:custGeom>
            <a:avLst/>
            <a:gdLst/>
            <a:ahLst/>
            <a:cxnLst/>
            <a:rect l="l" t="t" r="r" b="b"/>
            <a:pathLst>
              <a:path w="163069" h="163068">
                <a:moveTo>
                  <a:pt x="3496" y="163068"/>
                </a:moveTo>
                <a:lnTo>
                  <a:pt x="1024" y="162044"/>
                </a:lnTo>
                <a:lnTo>
                  <a:pt x="1" y="159573"/>
                </a:lnTo>
                <a:lnTo>
                  <a:pt x="1" y="3496"/>
                </a:lnTo>
                <a:lnTo>
                  <a:pt x="1024" y="1024"/>
                </a:lnTo>
                <a:lnTo>
                  <a:pt x="3496" y="1"/>
                </a:lnTo>
                <a:lnTo>
                  <a:pt x="159573" y="1"/>
                </a:lnTo>
                <a:lnTo>
                  <a:pt x="162045" y="1024"/>
                </a:lnTo>
                <a:lnTo>
                  <a:pt x="163069" y="3496"/>
                </a:lnTo>
                <a:lnTo>
                  <a:pt x="163069" y="159573"/>
                </a:lnTo>
                <a:lnTo>
                  <a:pt x="162045" y="162044"/>
                </a:lnTo>
                <a:lnTo>
                  <a:pt x="159573" y="163068"/>
                </a:lnTo>
                <a:close/>
              </a:path>
            </a:pathLst>
          </a:custGeom>
          <a:solidFill>
            <a:srgbClr val="445A40"/>
          </a:solidFill>
        </p:spPr>
        <p:txBody>
          <a:bodyPr wrap="square" lIns="0" tIns="0" rIns="0" bIns="0" rtlCol="0">
            <a:noAutofit/>
          </a:bodyPr>
          <a:lstStyle/>
          <a:p>
            <a:endParaRPr/>
          </a:p>
        </p:txBody>
      </p:sp>
      <p:sp>
        <p:nvSpPr>
          <p:cNvPr id="28" name="text 1"/>
          <p:cNvSpPr txBox="1"/>
          <p:nvPr/>
        </p:nvSpPr>
        <p:spPr>
          <a:xfrm>
            <a:off x="3896018" y="5807374"/>
            <a:ext cx="867623" cy="196255"/>
          </a:xfrm>
          <a:prstGeom prst="rect">
            <a:avLst/>
          </a:prstGeom>
        </p:spPr>
        <p:txBody>
          <a:bodyPr vert="horz" wrap="none" lIns="0" tIns="0" rIns="0" bIns="0" rtlCol="0">
            <a:spAutoFit/>
          </a:bodyPr>
          <a:lstStyle/>
          <a:p>
            <a:pPr marL="0">
              <a:lnSpc>
                <a:spcPct val="100000"/>
              </a:lnSpc>
            </a:pPr>
            <a:r>
              <a:rPr sz="1050" b="1" spc="10" dirty="0">
                <a:latin typeface="Arial"/>
                <a:cs typeface="Arial"/>
              </a:rPr>
              <a:t>Budget 2023</a:t>
            </a:r>
            <a:endParaRPr sz="1000">
              <a:latin typeface="Arial"/>
              <a:cs typeface="Arial"/>
            </a:endParaRPr>
          </a:p>
        </p:txBody>
      </p:sp>
      <p:sp>
        <p:nvSpPr>
          <p:cNvPr id="5" name="object 5"/>
          <p:cNvSpPr/>
          <p:nvPr/>
        </p:nvSpPr>
        <p:spPr>
          <a:xfrm>
            <a:off x="4843379" y="5844204"/>
            <a:ext cx="163068" cy="163068"/>
          </a:xfrm>
          <a:custGeom>
            <a:avLst/>
            <a:gdLst/>
            <a:ahLst/>
            <a:cxnLst/>
            <a:rect l="l" t="t" r="r" b="b"/>
            <a:pathLst>
              <a:path w="163068" h="163068">
                <a:moveTo>
                  <a:pt x="3496" y="163068"/>
                </a:moveTo>
                <a:lnTo>
                  <a:pt x="1024" y="162044"/>
                </a:lnTo>
                <a:lnTo>
                  <a:pt x="0" y="159573"/>
                </a:lnTo>
                <a:lnTo>
                  <a:pt x="0" y="3496"/>
                </a:lnTo>
                <a:lnTo>
                  <a:pt x="1024" y="1024"/>
                </a:lnTo>
                <a:lnTo>
                  <a:pt x="3496" y="1"/>
                </a:lnTo>
                <a:lnTo>
                  <a:pt x="159572" y="1"/>
                </a:lnTo>
                <a:lnTo>
                  <a:pt x="162044" y="1024"/>
                </a:lnTo>
                <a:lnTo>
                  <a:pt x="163068" y="3496"/>
                </a:lnTo>
                <a:lnTo>
                  <a:pt x="163068" y="159573"/>
                </a:lnTo>
                <a:lnTo>
                  <a:pt x="162044" y="162044"/>
                </a:lnTo>
                <a:lnTo>
                  <a:pt x="159572" y="163068"/>
                </a:lnTo>
                <a:close/>
              </a:path>
            </a:pathLst>
          </a:custGeom>
          <a:solidFill>
            <a:srgbClr val="A4522B"/>
          </a:solidFill>
        </p:spPr>
        <p:txBody>
          <a:bodyPr wrap="square" lIns="0" tIns="0" rIns="0" bIns="0" rtlCol="0">
            <a:noAutofit/>
          </a:bodyPr>
          <a:lstStyle/>
          <a:p>
            <a:endParaRPr/>
          </a:p>
        </p:txBody>
      </p:sp>
      <p:sp>
        <p:nvSpPr>
          <p:cNvPr id="29" name="text 1"/>
          <p:cNvSpPr txBox="1"/>
          <p:nvPr/>
        </p:nvSpPr>
        <p:spPr>
          <a:xfrm>
            <a:off x="5037878" y="5807374"/>
            <a:ext cx="800563" cy="196255"/>
          </a:xfrm>
          <a:prstGeom prst="rect">
            <a:avLst/>
          </a:prstGeom>
        </p:spPr>
        <p:txBody>
          <a:bodyPr vert="horz" wrap="none" lIns="0" tIns="0" rIns="0" bIns="0" rtlCol="0">
            <a:spAutoFit/>
          </a:bodyPr>
          <a:lstStyle/>
          <a:p>
            <a:pPr marL="0">
              <a:lnSpc>
                <a:spcPct val="100000"/>
              </a:lnSpc>
            </a:pPr>
            <a:r>
              <a:rPr sz="1050" b="1" spc="10" dirty="0">
                <a:latin typeface="Arial"/>
                <a:cs typeface="Arial"/>
              </a:rPr>
              <a:t>Réelle 2023</a:t>
            </a:r>
            <a:endParaRPr sz="1000">
              <a:latin typeface="Arial"/>
              <a:cs typeface="Arial"/>
            </a:endParaRPr>
          </a:p>
        </p:txBody>
      </p:sp>
      <p:sp>
        <p:nvSpPr>
          <p:cNvPr id="30" name="text 1"/>
          <p:cNvSpPr txBox="1"/>
          <p:nvPr/>
        </p:nvSpPr>
        <p:spPr>
          <a:xfrm rot="-2760000">
            <a:off x="2624208" y="8253960"/>
            <a:ext cx="130263" cy="198439"/>
          </a:xfrm>
          <a:prstGeom prst="rect">
            <a:avLst/>
          </a:prstGeom>
        </p:spPr>
        <p:txBody>
          <a:bodyPr vert="horz" wrap="none" lIns="0" tIns="0" rIns="0" bIns="0" rtlCol="0">
            <a:spAutoFit/>
          </a:bodyPr>
          <a:lstStyle/>
          <a:p>
            <a:pPr marL="0">
              <a:lnSpc>
                <a:spcPct val="100000"/>
              </a:lnSpc>
            </a:pPr>
            <a:r>
              <a:rPr sz="1050" b="1" spc="10" dirty="0">
                <a:latin typeface="Arial"/>
                <a:cs typeface="Arial"/>
              </a:rPr>
              <a:t>0</a:t>
            </a:r>
            <a:endParaRPr sz="1000">
              <a:latin typeface="Arial"/>
              <a:cs typeface="Arial"/>
            </a:endParaRPr>
          </a:p>
        </p:txBody>
      </p:sp>
      <p:sp>
        <p:nvSpPr>
          <p:cNvPr id="31" name="text 1"/>
          <p:cNvSpPr txBox="1"/>
          <p:nvPr/>
        </p:nvSpPr>
        <p:spPr>
          <a:xfrm rot="-2760000">
            <a:off x="2834094" y="8410647"/>
            <a:ext cx="585017" cy="206377"/>
          </a:xfrm>
          <a:prstGeom prst="rect">
            <a:avLst/>
          </a:prstGeom>
        </p:spPr>
        <p:txBody>
          <a:bodyPr vert="horz" wrap="none" lIns="0" tIns="0" rIns="0" bIns="0" rtlCol="0">
            <a:spAutoFit/>
          </a:bodyPr>
          <a:lstStyle/>
          <a:p>
            <a:pPr marL="0">
              <a:lnSpc>
                <a:spcPct val="100000"/>
              </a:lnSpc>
            </a:pPr>
            <a:r>
              <a:rPr sz="1050" b="1" spc="10" dirty="0">
                <a:latin typeface="Arial"/>
                <a:cs typeface="Arial"/>
              </a:rPr>
              <a:t>200000</a:t>
            </a:r>
            <a:endParaRPr sz="1000">
              <a:latin typeface="Arial"/>
              <a:cs typeface="Arial"/>
            </a:endParaRPr>
          </a:p>
        </p:txBody>
      </p:sp>
      <p:sp>
        <p:nvSpPr>
          <p:cNvPr id="32" name="text 1"/>
          <p:cNvSpPr txBox="1"/>
          <p:nvPr/>
        </p:nvSpPr>
        <p:spPr>
          <a:xfrm rot="-2760000">
            <a:off x="3425120" y="8413052"/>
            <a:ext cx="593838" cy="206531"/>
          </a:xfrm>
          <a:prstGeom prst="rect">
            <a:avLst/>
          </a:prstGeom>
        </p:spPr>
        <p:txBody>
          <a:bodyPr vert="horz" wrap="none" lIns="0" tIns="0" rIns="0" bIns="0" rtlCol="0">
            <a:spAutoFit/>
          </a:bodyPr>
          <a:lstStyle/>
          <a:p>
            <a:pPr marL="0">
              <a:lnSpc>
                <a:spcPct val="100000"/>
              </a:lnSpc>
            </a:pPr>
            <a:r>
              <a:rPr sz="1050" b="1" spc="10" dirty="0">
                <a:latin typeface="Arial"/>
                <a:cs typeface="Arial"/>
              </a:rPr>
              <a:t>400000</a:t>
            </a:r>
            <a:endParaRPr sz="1000">
              <a:latin typeface="Arial"/>
              <a:cs typeface="Arial"/>
            </a:endParaRPr>
          </a:p>
        </p:txBody>
      </p:sp>
      <p:sp>
        <p:nvSpPr>
          <p:cNvPr id="33" name="text 1"/>
          <p:cNvSpPr txBox="1"/>
          <p:nvPr/>
        </p:nvSpPr>
        <p:spPr>
          <a:xfrm rot="-2760000">
            <a:off x="4018768" y="8415502"/>
            <a:ext cx="597418" cy="206592"/>
          </a:xfrm>
          <a:prstGeom prst="rect">
            <a:avLst/>
          </a:prstGeom>
        </p:spPr>
        <p:txBody>
          <a:bodyPr vert="horz" wrap="none" lIns="0" tIns="0" rIns="0" bIns="0" rtlCol="0">
            <a:spAutoFit/>
          </a:bodyPr>
          <a:lstStyle/>
          <a:p>
            <a:pPr marL="0">
              <a:lnSpc>
                <a:spcPct val="100000"/>
              </a:lnSpc>
            </a:pPr>
            <a:r>
              <a:rPr sz="1050" b="1" spc="10" dirty="0">
                <a:latin typeface="Arial"/>
                <a:cs typeface="Arial"/>
              </a:rPr>
              <a:t>600000</a:t>
            </a:r>
            <a:endParaRPr sz="1000">
              <a:latin typeface="Arial"/>
              <a:cs typeface="Arial"/>
            </a:endParaRPr>
          </a:p>
        </p:txBody>
      </p:sp>
      <p:sp>
        <p:nvSpPr>
          <p:cNvPr id="34" name="text 1"/>
          <p:cNvSpPr txBox="1"/>
          <p:nvPr/>
        </p:nvSpPr>
        <p:spPr>
          <a:xfrm rot="-2760000">
            <a:off x="4621616" y="8413069"/>
            <a:ext cx="592510" cy="206507"/>
          </a:xfrm>
          <a:prstGeom prst="rect">
            <a:avLst/>
          </a:prstGeom>
        </p:spPr>
        <p:txBody>
          <a:bodyPr vert="horz" wrap="none" lIns="0" tIns="0" rIns="0" bIns="0" rtlCol="0">
            <a:spAutoFit/>
          </a:bodyPr>
          <a:lstStyle/>
          <a:p>
            <a:pPr marL="0">
              <a:lnSpc>
                <a:spcPct val="100000"/>
              </a:lnSpc>
            </a:pPr>
            <a:r>
              <a:rPr sz="1050" b="1" spc="10" dirty="0">
                <a:latin typeface="Arial"/>
                <a:cs typeface="Arial"/>
              </a:rPr>
              <a:t>800000</a:t>
            </a:r>
            <a:endParaRPr sz="1000">
              <a:latin typeface="Arial"/>
              <a:cs typeface="Arial"/>
            </a:endParaRPr>
          </a:p>
        </p:txBody>
      </p:sp>
      <p:sp>
        <p:nvSpPr>
          <p:cNvPr id="35" name="text 1"/>
          <p:cNvSpPr txBox="1"/>
          <p:nvPr/>
        </p:nvSpPr>
        <p:spPr>
          <a:xfrm rot="-2760000">
            <a:off x="5149562" y="8442016"/>
            <a:ext cx="673156" cy="207914"/>
          </a:xfrm>
          <a:prstGeom prst="rect">
            <a:avLst/>
          </a:prstGeom>
        </p:spPr>
        <p:txBody>
          <a:bodyPr vert="horz" wrap="none" lIns="0" tIns="0" rIns="0" bIns="0" rtlCol="0">
            <a:spAutoFit/>
          </a:bodyPr>
          <a:lstStyle/>
          <a:p>
            <a:pPr marL="0">
              <a:lnSpc>
                <a:spcPct val="100000"/>
              </a:lnSpc>
            </a:pPr>
            <a:r>
              <a:rPr sz="1050" b="1" spc="10" dirty="0">
                <a:latin typeface="Arial"/>
                <a:cs typeface="Arial"/>
              </a:rPr>
              <a:t>1000000</a:t>
            </a:r>
            <a:endParaRPr sz="1000">
              <a:latin typeface="Arial"/>
              <a:cs typeface="Arial"/>
            </a:endParaRPr>
          </a:p>
        </p:txBody>
      </p:sp>
      <p:sp>
        <p:nvSpPr>
          <p:cNvPr id="36" name="text 1"/>
          <p:cNvSpPr txBox="1"/>
          <p:nvPr/>
        </p:nvSpPr>
        <p:spPr>
          <a:xfrm rot="-2760000">
            <a:off x="5763195" y="8434736"/>
            <a:ext cx="656575" cy="207626"/>
          </a:xfrm>
          <a:prstGeom prst="rect">
            <a:avLst/>
          </a:prstGeom>
        </p:spPr>
        <p:txBody>
          <a:bodyPr vert="horz" wrap="none" lIns="0" tIns="0" rIns="0" bIns="0" rtlCol="0">
            <a:spAutoFit/>
          </a:bodyPr>
          <a:lstStyle/>
          <a:p>
            <a:pPr marL="0">
              <a:lnSpc>
                <a:spcPct val="100000"/>
              </a:lnSpc>
            </a:pPr>
            <a:r>
              <a:rPr sz="1050" b="1" spc="10" dirty="0">
                <a:latin typeface="Arial"/>
                <a:cs typeface="Arial"/>
              </a:rPr>
              <a:t>1200000</a:t>
            </a:r>
            <a:endParaRPr sz="1000">
              <a:latin typeface="Arial"/>
              <a:cs typeface="Arial"/>
            </a:endParaRPr>
          </a:p>
        </p:txBody>
      </p:sp>
      <p:sp>
        <p:nvSpPr>
          <p:cNvPr id="37" name="text 1"/>
          <p:cNvSpPr txBox="1"/>
          <p:nvPr/>
        </p:nvSpPr>
        <p:spPr>
          <a:xfrm rot="-2760000">
            <a:off x="6354221" y="8437140"/>
            <a:ext cx="665396" cy="207780"/>
          </a:xfrm>
          <a:prstGeom prst="rect">
            <a:avLst/>
          </a:prstGeom>
        </p:spPr>
        <p:txBody>
          <a:bodyPr vert="horz" wrap="none" lIns="0" tIns="0" rIns="0" bIns="0" rtlCol="0">
            <a:spAutoFit/>
          </a:bodyPr>
          <a:lstStyle/>
          <a:p>
            <a:pPr marL="0">
              <a:lnSpc>
                <a:spcPct val="100000"/>
              </a:lnSpc>
            </a:pPr>
            <a:r>
              <a:rPr sz="1050" b="1" spc="10" dirty="0">
                <a:latin typeface="Arial"/>
                <a:cs typeface="Arial"/>
              </a:rPr>
              <a:t>1400000</a:t>
            </a:r>
            <a:endParaRPr sz="1000">
              <a:latin typeface="Arial"/>
              <a:cs typeface="Arial"/>
            </a:endParaRPr>
          </a:p>
        </p:txBody>
      </p:sp>
      <p:sp>
        <p:nvSpPr>
          <p:cNvPr id="38" name="text 1"/>
          <p:cNvSpPr txBox="1"/>
          <p:nvPr/>
        </p:nvSpPr>
        <p:spPr>
          <a:xfrm>
            <a:off x="2209832" y="6159771"/>
            <a:ext cx="396411" cy="196255"/>
          </a:xfrm>
          <a:prstGeom prst="rect">
            <a:avLst/>
          </a:prstGeom>
        </p:spPr>
        <p:txBody>
          <a:bodyPr vert="horz" wrap="none" lIns="0" tIns="0" rIns="0" bIns="0" rtlCol="0">
            <a:spAutoFit/>
          </a:bodyPr>
          <a:lstStyle/>
          <a:p>
            <a:pPr marL="0">
              <a:lnSpc>
                <a:spcPct val="100000"/>
              </a:lnSpc>
            </a:pPr>
            <a:r>
              <a:rPr sz="1050" b="1" spc="10" dirty="0">
                <a:latin typeface="Arial"/>
                <a:cs typeface="Arial"/>
              </a:rPr>
              <a:t>Taxes</a:t>
            </a:r>
            <a:endParaRPr sz="1000">
              <a:latin typeface="Arial"/>
              <a:cs typeface="Arial"/>
            </a:endParaRPr>
          </a:p>
        </p:txBody>
      </p:sp>
      <p:sp>
        <p:nvSpPr>
          <p:cNvPr id="39" name="text 1"/>
          <p:cNvSpPr txBox="1"/>
          <p:nvPr/>
        </p:nvSpPr>
        <p:spPr>
          <a:xfrm>
            <a:off x="36066" y="6594169"/>
            <a:ext cx="2569508" cy="196255"/>
          </a:xfrm>
          <a:prstGeom prst="rect">
            <a:avLst/>
          </a:prstGeom>
        </p:spPr>
        <p:txBody>
          <a:bodyPr vert="horz" wrap="none" lIns="0" tIns="0" rIns="0" bIns="0" rtlCol="0">
            <a:spAutoFit/>
          </a:bodyPr>
          <a:lstStyle/>
          <a:p>
            <a:pPr marL="0">
              <a:lnSpc>
                <a:spcPct val="100000"/>
              </a:lnSpc>
            </a:pPr>
            <a:r>
              <a:rPr sz="1050" b="1" spc="10" dirty="0">
                <a:latin typeface="Arial"/>
                <a:cs typeface="Arial"/>
              </a:rPr>
              <a:t>Compensations et tenant lieu de taxes</a:t>
            </a:r>
            <a:endParaRPr sz="1000">
              <a:latin typeface="Arial"/>
              <a:cs typeface="Arial"/>
            </a:endParaRPr>
          </a:p>
        </p:txBody>
      </p:sp>
      <p:sp>
        <p:nvSpPr>
          <p:cNvPr id="40" name="text 1"/>
          <p:cNvSpPr txBox="1"/>
          <p:nvPr/>
        </p:nvSpPr>
        <p:spPr>
          <a:xfrm>
            <a:off x="1897507" y="7028566"/>
            <a:ext cx="706370" cy="196254"/>
          </a:xfrm>
          <a:prstGeom prst="rect">
            <a:avLst/>
          </a:prstGeom>
        </p:spPr>
        <p:txBody>
          <a:bodyPr vert="horz" wrap="none" lIns="0" tIns="0" rIns="0" bIns="0" rtlCol="0">
            <a:spAutoFit/>
          </a:bodyPr>
          <a:lstStyle/>
          <a:p>
            <a:pPr marL="0">
              <a:lnSpc>
                <a:spcPct val="100000"/>
              </a:lnSpc>
            </a:pPr>
            <a:r>
              <a:rPr sz="1050" b="1" spc="10" dirty="0">
                <a:latin typeface="Arial"/>
                <a:cs typeface="Arial"/>
              </a:rPr>
              <a:t>Transferts</a:t>
            </a:r>
            <a:endParaRPr sz="1000">
              <a:latin typeface="Arial"/>
              <a:cs typeface="Arial"/>
            </a:endParaRPr>
          </a:p>
        </p:txBody>
      </p:sp>
      <p:sp>
        <p:nvSpPr>
          <p:cNvPr id="41" name="text 1"/>
          <p:cNvSpPr txBox="1"/>
          <p:nvPr/>
        </p:nvSpPr>
        <p:spPr>
          <a:xfrm>
            <a:off x="1518872" y="7462964"/>
            <a:ext cx="1086176" cy="196255"/>
          </a:xfrm>
          <a:prstGeom prst="rect">
            <a:avLst/>
          </a:prstGeom>
        </p:spPr>
        <p:txBody>
          <a:bodyPr vert="horz" wrap="none" lIns="0" tIns="0" rIns="0" bIns="0" rtlCol="0">
            <a:spAutoFit/>
          </a:bodyPr>
          <a:lstStyle/>
          <a:p>
            <a:pPr marL="0">
              <a:lnSpc>
                <a:spcPct val="100000"/>
              </a:lnSpc>
            </a:pPr>
            <a:r>
              <a:rPr sz="1050" b="1" spc="10" dirty="0">
                <a:latin typeface="Arial"/>
                <a:cs typeface="Arial"/>
              </a:rPr>
              <a:t>Services rendus</a:t>
            </a:r>
            <a:endParaRPr sz="1000">
              <a:latin typeface="Arial"/>
              <a:cs typeface="Arial"/>
            </a:endParaRPr>
          </a:p>
        </p:txBody>
      </p:sp>
      <p:sp>
        <p:nvSpPr>
          <p:cNvPr id="42" name="text 1"/>
          <p:cNvSpPr txBox="1"/>
          <p:nvPr/>
        </p:nvSpPr>
        <p:spPr>
          <a:xfrm>
            <a:off x="1573875" y="7897361"/>
            <a:ext cx="1032116" cy="196255"/>
          </a:xfrm>
          <a:prstGeom prst="rect">
            <a:avLst/>
          </a:prstGeom>
        </p:spPr>
        <p:txBody>
          <a:bodyPr vert="horz" wrap="none" lIns="0" tIns="0" rIns="0" bIns="0" rtlCol="0">
            <a:spAutoFit/>
          </a:bodyPr>
          <a:lstStyle/>
          <a:p>
            <a:pPr marL="0">
              <a:lnSpc>
                <a:spcPct val="100000"/>
              </a:lnSpc>
            </a:pPr>
            <a:r>
              <a:rPr sz="1050" b="1" spc="10" dirty="0">
                <a:latin typeface="Arial"/>
                <a:cs typeface="Arial"/>
              </a:rPr>
              <a:t>Autres revenus</a:t>
            </a:r>
            <a:endParaRPr sz="1000">
              <a:latin typeface="Arial"/>
              <a:cs typeface="Arial"/>
            </a:endParaRPr>
          </a:p>
        </p:txBody>
      </p:sp>
      <p:sp>
        <p:nvSpPr>
          <p:cNvPr id="6" name="object 6"/>
          <p:cNvSpPr/>
          <p:nvPr/>
        </p:nvSpPr>
        <p:spPr>
          <a:xfrm>
            <a:off x="2672008" y="6075439"/>
            <a:ext cx="3497" cy="2142906"/>
          </a:xfrm>
          <a:custGeom>
            <a:avLst/>
            <a:gdLst/>
            <a:ahLst/>
            <a:cxnLst/>
            <a:rect l="l" t="t" r="r" b="b"/>
            <a:pathLst>
              <a:path w="3497" h="2142906">
                <a:moveTo>
                  <a:pt x="1749" y="1749"/>
                </a:moveTo>
                <a:lnTo>
                  <a:pt x="1749" y="2141158"/>
                </a:lnTo>
                <a:close/>
              </a:path>
            </a:pathLst>
          </a:custGeom>
          <a:ln w="3495">
            <a:solidFill>
              <a:srgbClr val="000000">
                <a:alpha val="60000"/>
              </a:srgbClr>
            </a:solidFill>
          </a:ln>
        </p:spPr>
        <p:txBody>
          <a:bodyPr wrap="square" lIns="0" tIns="0" rIns="0" bIns="0" rtlCol="0">
            <a:noAutofit/>
          </a:bodyPr>
          <a:lstStyle/>
          <a:p>
            <a:endParaRPr/>
          </a:p>
        </p:txBody>
      </p:sp>
      <p:sp>
        <p:nvSpPr>
          <p:cNvPr id="7" name="object 7"/>
          <p:cNvSpPr/>
          <p:nvPr/>
        </p:nvSpPr>
        <p:spPr>
          <a:xfrm>
            <a:off x="3269927" y="6075439"/>
            <a:ext cx="3496" cy="2142906"/>
          </a:xfrm>
          <a:custGeom>
            <a:avLst/>
            <a:gdLst/>
            <a:ahLst/>
            <a:cxnLst/>
            <a:rect l="l" t="t" r="r" b="b"/>
            <a:pathLst>
              <a:path w="3496" h="2142906">
                <a:moveTo>
                  <a:pt x="1749" y="1749"/>
                </a:moveTo>
                <a:lnTo>
                  <a:pt x="1749" y="2141158"/>
                </a:lnTo>
                <a:close/>
              </a:path>
            </a:pathLst>
          </a:custGeom>
          <a:ln w="3495">
            <a:solidFill>
              <a:srgbClr val="000000">
                <a:alpha val="25099"/>
              </a:srgbClr>
            </a:solidFill>
          </a:ln>
        </p:spPr>
        <p:txBody>
          <a:bodyPr wrap="square" lIns="0" tIns="0" rIns="0" bIns="0" rtlCol="0">
            <a:noAutofit/>
          </a:bodyPr>
          <a:lstStyle/>
          <a:p>
            <a:endParaRPr/>
          </a:p>
        </p:txBody>
      </p:sp>
      <p:sp>
        <p:nvSpPr>
          <p:cNvPr id="8" name="object 8"/>
          <p:cNvSpPr/>
          <p:nvPr/>
        </p:nvSpPr>
        <p:spPr>
          <a:xfrm>
            <a:off x="3867846" y="6075439"/>
            <a:ext cx="3496" cy="2142906"/>
          </a:xfrm>
          <a:custGeom>
            <a:avLst/>
            <a:gdLst/>
            <a:ahLst/>
            <a:cxnLst/>
            <a:rect l="l" t="t" r="r" b="b"/>
            <a:pathLst>
              <a:path w="3496" h="2142906">
                <a:moveTo>
                  <a:pt x="1748" y="1749"/>
                </a:moveTo>
                <a:lnTo>
                  <a:pt x="1748" y="2141158"/>
                </a:lnTo>
                <a:close/>
              </a:path>
            </a:pathLst>
          </a:custGeom>
          <a:ln w="3495">
            <a:solidFill>
              <a:srgbClr val="000000">
                <a:alpha val="25099"/>
              </a:srgbClr>
            </a:solidFill>
          </a:ln>
        </p:spPr>
        <p:txBody>
          <a:bodyPr wrap="square" lIns="0" tIns="0" rIns="0" bIns="0" rtlCol="0">
            <a:noAutofit/>
          </a:bodyPr>
          <a:lstStyle/>
          <a:p>
            <a:endParaRPr/>
          </a:p>
        </p:txBody>
      </p:sp>
      <p:sp>
        <p:nvSpPr>
          <p:cNvPr id="9" name="object 9"/>
          <p:cNvSpPr/>
          <p:nvPr/>
        </p:nvSpPr>
        <p:spPr>
          <a:xfrm>
            <a:off x="4465764" y="6075439"/>
            <a:ext cx="3497" cy="2142906"/>
          </a:xfrm>
          <a:custGeom>
            <a:avLst/>
            <a:gdLst/>
            <a:ahLst/>
            <a:cxnLst/>
            <a:rect l="l" t="t" r="r" b="b"/>
            <a:pathLst>
              <a:path w="3497" h="2142906">
                <a:moveTo>
                  <a:pt x="1749" y="1749"/>
                </a:moveTo>
                <a:lnTo>
                  <a:pt x="1749" y="2141158"/>
                </a:lnTo>
                <a:close/>
              </a:path>
            </a:pathLst>
          </a:custGeom>
          <a:ln w="3495">
            <a:solidFill>
              <a:srgbClr val="000000">
                <a:alpha val="25099"/>
              </a:srgbClr>
            </a:solidFill>
          </a:ln>
        </p:spPr>
        <p:txBody>
          <a:bodyPr wrap="square" lIns="0" tIns="0" rIns="0" bIns="0" rtlCol="0">
            <a:noAutofit/>
          </a:bodyPr>
          <a:lstStyle/>
          <a:p>
            <a:endParaRPr/>
          </a:p>
        </p:txBody>
      </p:sp>
      <p:sp>
        <p:nvSpPr>
          <p:cNvPr id="10" name="object 10"/>
          <p:cNvSpPr/>
          <p:nvPr/>
        </p:nvSpPr>
        <p:spPr>
          <a:xfrm>
            <a:off x="5063684" y="6075439"/>
            <a:ext cx="3496" cy="2142906"/>
          </a:xfrm>
          <a:custGeom>
            <a:avLst/>
            <a:gdLst/>
            <a:ahLst/>
            <a:cxnLst/>
            <a:rect l="l" t="t" r="r" b="b"/>
            <a:pathLst>
              <a:path w="3496" h="2142906">
                <a:moveTo>
                  <a:pt x="1748" y="1749"/>
                </a:moveTo>
                <a:lnTo>
                  <a:pt x="1748" y="2141158"/>
                </a:lnTo>
                <a:close/>
              </a:path>
            </a:pathLst>
          </a:custGeom>
          <a:ln w="3495">
            <a:solidFill>
              <a:srgbClr val="000000">
                <a:alpha val="25099"/>
              </a:srgbClr>
            </a:solidFill>
          </a:ln>
        </p:spPr>
        <p:txBody>
          <a:bodyPr wrap="square" lIns="0" tIns="0" rIns="0" bIns="0" rtlCol="0">
            <a:noAutofit/>
          </a:bodyPr>
          <a:lstStyle/>
          <a:p>
            <a:endParaRPr/>
          </a:p>
        </p:txBody>
      </p:sp>
      <p:sp>
        <p:nvSpPr>
          <p:cNvPr id="11" name="object 11"/>
          <p:cNvSpPr/>
          <p:nvPr/>
        </p:nvSpPr>
        <p:spPr>
          <a:xfrm>
            <a:off x="5661602" y="6075439"/>
            <a:ext cx="3497" cy="2142906"/>
          </a:xfrm>
          <a:custGeom>
            <a:avLst/>
            <a:gdLst/>
            <a:ahLst/>
            <a:cxnLst/>
            <a:rect l="l" t="t" r="r" b="b"/>
            <a:pathLst>
              <a:path w="3497" h="2142906">
                <a:moveTo>
                  <a:pt x="1749" y="1749"/>
                </a:moveTo>
                <a:lnTo>
                  <a:pt x="1749" y="2141158"/>
                </a:lnTo>
                <a:close/>
              </a:path>
            </a:pathLst>
          </a:custGeom>
          <a:ln w="3495">
            <a:solidFill>
              <a:srgbClr val="000000">
                <a:alpha val="25099"/>
              </a:srgbClr>
            </a:solidFill>
          </a:ln>
        </p:spPr>
        <p:txBody>
          <a:bodyPr wrap="square" lIns="0" tIns="0" rIns="0" bIns="0" rtlCol="0">
            <a:noAutofit/>
          </a:bodyPr>
          <a:lstStyle/>
          <a:p>
            <a:endParaRPr/>
          </a:p>
        </p:txBody>
      </p:sp>
      <p:sp>
        <p:nvSpPr>
          <p:cNvPr id="12" name="object 12"/>
          <p:cNvSpPr/>
          <p:nvPr/>
        </p:nvSpPr>
        <p:spPr>
          <a:xfrm>
            <a:off x="6259521" y="6075439"/>
            <a:ext cx="3496" cy="2142906"/>
          </a:xfrm>
          <a:custGeom>
            <a:avLst/>
            <a:gdLst/>
            <a:ahLst/>
            <a:cxnLst/>
            <a:rect l="l" t="t" r="r" b="b"/>
            <a:pathLst>
              <a:path w="3496" h="2142906">
                <a:moveTo>
                  <a:pt x="1748" y="1749"/>
                </a:moveTo>
                <a:lnTo>
                  <a:pt x="1748" y="2141158"/>
                </a:lnTo>
                <a:close/>
              </a:path>
            </a:pathLst>
          </a:custGeom>
          <a:ln w="3495">
            <a:solidFill>
              <a:srgbClr val="000000">
                <a:alpha val="25099"/>
              </a:srgbClr>
            </a:solidFill>
          </a:ln>
        </p:spPr>
        <p:txBody>
          <a:bodyPr wrap="square" lIns="0" tIns="0" rIns="0" bIns="0" rtlCol="0">
            <a:noAutofit/>
          </a:bodyPr>
          <a:lstStyle/>
          <a:p>
            <a:endParaRPr/>
          </a:p>
        </p:txBody>
      </p:sp>
      <p:sp>
        <p:nvSpPr>
          <p:cNvPr id="13" name="object 13"/>
          <p:cNvSpPr/>
          <p:nvPr/>
        </p:nvSpPr>
        <p:spPr>
          <a:xfrm>
            <a:off x="6857440" y="6075439"/>
            <a:ext cx="3497" cy="2142906"/>
          </a:xfrm>
          <a:custGeom>
            <a:avLst/>
            <a:gdLst/>
            <a:ahLst/>
            <a:cxnLst/>
            <a:rect l="l" t="t" r="r" b="b"/>
            <a:pathLst>
              <a:path w="3497" h="2142906">
                <a:moveTo>
                  <a:pt x="1748" y="1749"/>
                </a:moveTo>
                <a:lnTo>
                  <a:pt x="1748" y="2141158"/>
                </a:lnTo>
                <a:close/>
              </a:path>
            </a:pathLst>
          </a:custGeom>
          <a:ln w="3495">
            <a:solidFill>
              <a:srgbClr val="000000">
                <a:alpha val="25099"/>
              </a:srgbClr>
            </a:solidFill>
          </a:ln>
        </p:spPr>
        <p:txBody>
          <a:bodyPr wrap="square" lIns="0" tIns="0" rIns="0" bIns="0" rtlCol="0">
            <a:noAutofit/>
          </a:bodyPr>
          <a:lstStyle/>
          <a:p>
            <a:endParaRPr/>
          </a:p>
        </p:txBody>
      </p:sp>
      <p:sp>
        <p:nvSpPr>
          <p:cNvPr id="14" name="object 14"/>
          <p:cNvSpPr/>
          <p:nvPr/>
        </p:nvSpPr>
        <p:spPr>
          <a:xfrm>
            <a:off x="2658096" y="6077187"/>
            <a:ext cx="3869217" cy="195758"/>
          </a:xfrm>
          <a:custGeom>
            <a:avLst/>
            <a:gdLst/>
            <a:ahLst/>
            <a:cxnLst/>
            <a:rect l="l" t="t" r="r" b="b"/>
            <a:pathLst>
              <a:path w="3869217" h="195758">
                <a:moveTo>
                  <a:pt x="15661" y="195758"/>
                </a:moveTo>
                <a:lnTo>
                  <a:pt x="9668" y="194566"/>
                </a:lnTo>
                <a:lnTo>
                  <a:pt x="4587" y="191171"/>
                </a:lnTo>
                <a:lnTo>
                  <a:pt x="1192" y="186090"/>
                </a:lnTo>
                <a:lnTo>
                  <a:pt x="0" y="180097"/>
                </a:lnTo>
                <a:lnTo>
                  <a:pt x="0" y="15661"/>
                </a:lnTo>
                <a:lnTo>
                  <a:pt x="1192" y="9668"/>
                </a:lnTo>
                <a:lnTo>
                  <a:pt x="4587" y="4587"/>
                </a:lnTo>
                <a:lnTo>
                  <a:pt x="9668" y="1193"/>
                </a:lnTo>
                <a:lnTo>
                  <a:pt x="15661" y="1"/>
                </a:lnTo>
                <a:lnTo>
                  <a:pt x="3853556" y="1"/>
                </a:lnTo>
                <a:lnTo>
                  <a:pt x="3859549" y="1193"/>
                </a:lnTo>
                <a:lnTo>
                  <a:pt x="3864630" y="4587"/>
                </a:lnTo>
                <a:lnTo>
                  <a:pt x="3868025" y="9668"/>
                </a:lnTo>
                <a:lnTo>
                  <a:pt x="3869217" y="15661"/>
                </a:lnTo>
                <a:lnTo>
                  <a:pt x="3869217" y="180097"/>
                </a:lnTo>
                <a:lnTo>
                  <a:pt x="3868025" y="186090"/>
                </a:lnTo>
                <a:lnTo>
                  <a:pt x="3864630" y="191171"/>
                </a:lnTo>
                <a:lnTo>
                  <a:pt x="3859549" y="194566"/>
                </a:lnTo>
                <a:lnTo>
                  <a:pt x="3853556" y="195758"/>
                </a:lnTo>
                <a:close/>
              </a:path>
            </a:pathLst>
          </a:custGeom>
          <a:solidFill>
            <a:srgbClr val="445A40"/>
          </a:solidFill>
        </p:spPr>
        <p:txBody>
          <a:bodyPr wrap="square" lIns="0" tIns="0" rIns="0" bIns="0" rtlCol="0">
            <a:noAutofit/>
          </a:bodyPr>
          <a:lstStyle/>
          <a:p>
            <a:endParaRPr/>
          </a:p>
        </p:txBody>
      </p:sp>
      <p:sp>
        <p:nvSpPr>
          <p:cNvPr id="15" name="object 15"/>
          <p:cNvSpPr/>
          <p:nvPr/>
        </p:nvSpPr>
        <p:spPr>
          <a:xfrm>
            <a:off x="2658096" y="6283248"/>
            <a:ext cx="3942851" cy="195758"/>
          </a:xfrm>
          <a:custGeom>
            <a:avLst/>
            <a:gdLst/>
            <a:ahLst/>
            <a:cxnLst/>
            <a:rect l="l" t="t" r="r" b="b"/>
            <a:pathLst>
              <a:path w="3942851" h="195758">
                <a:moveTo>
                  <a:pt x="15661" y="195758"/>
                </a:moveTo>
                <a:lnTo>
                  <a:pt x="9668" y="194565"/>
                </a:lnTo>
                <a:lnTo>
                  <a:pt x="4587" y="191171"/>
                </a:lnTo>
                <a:lnTo>
                  <a:pt x="1192" y="186090"/>
                </a:lnTo>
                <a:lnTo>
                  <a:pt x="0" y="180097"/>
                </a:lnTo>
                <a:lnTo>
                  <a:pt x="0" y="15660"/>
                </a:lnTo>
                <a:lnTo>
                  <a:pt x="1192" y="9667"/>
                </a:lnTo>
                <a:lnTo>
                  <a:pt x="4587" y="4587"/>
                </a:lnTo>
                <a:lnTo>
                  <a:pt x="9668" y="1192"/>
                </a:lnTo>
                <a:lnTo>
                  <a:pt x="15661" y="0"/>
                </a:lnTo>
                <a:lnTo>
                  <a:pt x="3927191" y="0"/>
                </a:lnTo>
                <a:lnTo>
                  <a:pt x="3933183" y="1192"/>
                </a:lnTo>
                <a:lnTo>
                  <a:pt x="3938264" y="4587"/>
                </a:lnTo>
                <a:lnTo>
                  <a:pt x="3941659" y="9667"/>
                </a:lnTo>
                <a:lnTo>
                  <a:pt x="3942851" y="15660"/>
                </a:lnTo>
                <a:lnTo>
                  <a:pt x="3942851" y="180097"/>
                </a:lnTo>
                <a:lnTo>
                  <a:pt x="3941659" y="186090"/>
                </a:lnTo>
                <a:lnTo>
                  <a:pt x="3938264" y="191171"/>
                </a:lnTo>
                <a:lnTo>
                  <a:pt x="3933183" y="194565"/>
                </a:lnTo>
                <a:lnTo>
                  <a:pt x="3927191" y="195758"/>
                </a:lnTo>
                <a:close/>
              </a:path>
            </a:pathLst>
          </a:custGeom>
          <a:solidFill>
            <a:srgbClr val="A4522B"/>
          </a:solidFill>
        </p:spPr>
        <p:txBody>
          <a:bodyPr wrap="square" lIns="0" tIns="0" rIns="0" bIns="0" rtlCol="0">
            <a:noAutofit/>
          </a:bodyPr>
          <a:lstStyle/>
          <a:p>
            <a:endParaRPr/>
          </a:p>
        </p:txBody>
      </p:sp>
      <p:sp>
        <p:nvSpPr>
          <p:cNvPr id="16" name="object 16"/>
          <p:cNvSpPr/>
          <p:nvPr/>
        </p:nvSpPr>
        <p:spPr>
          <a:xfrm>
            <a:off x="2658096" y="6511585"/>
            <a:ext cx="45856" cy="195758"/>
          </a:xfrm>
          <a:custGeom>
            <a:avLst/>
            <a:gdLst/>
            <a:ahLst/>
            <a:cxnLst/>
            <a:rect l="l" t="t" r="r" b="b"/>
            <a:pathLst>
              <a:path w="45856" h="195758">
                <a:moveTo>
                  <a:pt x="15661" y="195758"/>
                </a:moveTo>
                <a:lnTo>
                  <a:pt x="9668" y="194566"/>
                </a:lnTo>
                <a:lnTo>
                  <a:pt x="4587" y="191171"/>
                </a:lnTo>
                <a:lnTo>
                  <a:pt x="1192" y="186090"/>
                </a:lnTo>
                <a:lnTo>
                  <a:pt x="0" y="180097"/>
                </a:lnTo>
                <a:lnTo>
                  <a:pt x="0" y="15661"/>
                </a:lnTo>
                <a:lnTo>
                  <a:pt x="1192" y="9668"/>
                </a:lnTo>
                <a:lnTo>
                  <a:pt x="4587" y="4587"/>
                </a:lnTo>
                <a:lnTo>
                  <a:pt x="9668" y="1192"/>
                </a:lnTo>
                <a:lnTo>
                  <a:pt x="15661" y="0"/>
                </a:lnTo>
                <a:lnTo>
                  <a:pt x="30195" y="0"/>
                </a:lnTo>
                <a:lnTo>
                  <a:pt x="36188" y="1192"/>
                </a:lnTo>
                <a:lnTo>
                  <a:pt x="41269" y="4587"/>
                </a:lnTo>
                <a:lnTo>
                  <a:pt x="44664" y="9668"/>
                </a:lnTo>
                <a:lnTo>
                  <a:pt x="45856" y="15661"/>
                </a:lnTo>
                <a:lnTo>
                  <a:pt x="45856" y="180097"/>
                </a:lnTo>
                <a:lnTo>
                  <a:pt x="44664" y="186090"/>
                </a:lnTo>
                <a:lnTo>
                  <a:pt x="41269" y="191171"/>
                </a:lnTo>
                <a:lnTo>
                  <a:pt x="36188" y="194566"/>
                </a:lnTo>
                <a:lnTo>
                  <a:pt x="30195" y="195758"/>
                </a:lnTo>
                <a:close/>
              </a:path>
            </a:pathLst>
          </a:custGeom>
          <a:solidFill>
            <a:srgbClr val="445A40"/>
          </a:solidFill>
        </p:spPr>
        <p:txBody>
          <a:bodyPr wrap="square" lIns="0" tIns="0" rIns="0" bIns="0" rtlCol="0">
            <a:noAutofit/>
          </a:bodyPr>
          <a:lstStyle/>
          <a:p>
            <a:endParaRPr/>
          </a:p>
        </p:txBody>
      </p:sp>
      <p:sp>
        <p:nvSpPr>
          <p:cNvPr id="17" name="object 17"/>
          <p:cNvSpPr/>
          <p:nvPr/>
        </p:nvSpPr>
        <p:spPr>
          <a:xfrm>
            <a:off x="2658096" y="6717645"/>
            <a:ext cx="43826" cy="195758"/>
          </a:xfrm>
          <a:custGeom>
            <a:avLst/>
            <a:gdLst/>
            <a:ahLst/>
            <a:cxnLst/>
            <a:rect l="l" t="t" r="r" b="b"/>
            <a:pathLst>
              <a:path w="43826" h="195758">
                <a:moveTo>
                  <a:pt x="15661" y="195758"/>
                </a:moveTo>
                <a:lnTo>
                  <a:pt x="9668" y="194566"/>
                </a:lnTo>
                <a:lnTo>
                  <a:pt x="4587" y="191171"/>
                </a:lnTo>
                <a:lnTo>
                  <a:pt x="1192" y="186091"/>
                </a:lnTo>
                <a:lnTo>
                  <a:pt x="0" y="180098"/>
                </a:lnTo>
                <a:lnTo>
                  <a:pt x="0" y="15661"/>
                </a:lnTo>
                <a:lnTo>
                  <a:pt x="1192" y="9668"/>
                </a:lnTo>
                <a:lnTo>
                  <a:pt x="4587" y="4588"/>
                </a:lnTo>
                <a:lnTo>
                  <a:pt x="9668" y="1193"/>
                </a:lnTo>
                <a:lnTo>
                  <a:pt x="15661" y="1"/>
                </a:lnTo>
                <a:lnTo>
                  <a:pt x="28165" y="1"/>
                </a:lnTo>
                <a:lnTo>
                  <a:pt x="34158" y="1193"/>
                </a:lnTo>
                <a:lnTo>
                  <a:pt x="39239" y="4588"/>
                </a:lnTo>
                <a:lnTo>
                  <a:pt x="42633" y="9668"/>
                </a:lnTo>
                <a:lnTo>
                  <a:pt x="43826" y="15661"/>
                </a:lnTo>
                <a:lnTo>
                  <a:pt x="43826" y="180098"/>
                </a:lnTo>
                <a:lnTo>
                  <a:pt x="42633" y="186091"/>
                </a:lnTo>
                <a:lnTo>
                  <a:pt x="39239" y="191171"/>
                </a:lnTo>
                <a:lnTo>
                  <a:pt x="34158" y="194566"/>
                </a:lnTo>
                <a:lnTo>
                  <a:pt x="28165" y="195758"/>
                </a:lnTo>
                <a:close/>
              </a:path>
            </a:pathLst>
          </a:custGeom>
          <a:solidFill>
            <a:srgbClr val="A4522B"/>
          </a:solidFill>
        </p:spPr>
        <p:txBody>
          <a:bodyPr wrap="square" lIns="0" tIns="0" rIns="0" bIns="0" rtlCol="0">
            <a:noAutofit/>
          </a:bodyPr>
          <a:lstStyle/>
          <a:p>
            <a:endParaRPr/>
          </a:p>
        </p:txBody>
      </p:sp>
      <p:sp>
        <p:nvSpPr>
          <p:cNvPr id="18" name="object 18"/>
          <p:cNvSpPr/>
          <p:nvPr/>
        </p:nvSpPr>
        <p:spPr>
          <a:xfrm>
            <a:off x="2658096" y="6945983"/>
            <a:ext cx="725887" cy="195758"/>
          </a:xfrm>
          <a:custGeom>
            <a:avLst/>
            <a:gdLst/>
            <a:ahLst/>
            <a:cxnLst/>
            <a:rect l="l" t="t" r="r" b="b"/>
            <a:pathLst>
              <a:path w="725887" h="195758">
                <a:moveTo>
                  <a:pt x="15661" y="195758"/>
                </a:moveTo>
                <a:lnTo>
                  <a:pt x="9668" y="194565"/>
                </a:lnTo>
                <a:lnTo>
                  <a:pt x="4587" y="191171"/>
                </a:lnTo>
                <a:lnTo>
                  <a:pt x="1192" y="186090"/>
                </a:lnTo>
                <a:lnTo>
                  <a:pt x="0" y="180097"/>
                </a:lnTo>
                <a:lnTo>
                  <a:pt x="0" y="15661"/>
                </a:lnTo>
                <a:lnTo>
                  <a:pt x="1192" y="9668"/>
                </a:lnTo>
                <a:lnTo>
                  <a:pt x="4587" y="4587"/>
                </a:lnTo>
                <a:lnTo>
                  <a:pt x="9668" y="1192"/>
                </a:lnTo>
                <a:lnTo>
                  <a:pt x="15661" y="0"/>
                </a:lnTo>
                <a:lnTo>
                  <a:pt x="710226" y="0"/>
                </a:lnTo>
                <a:lnTo>
                  <a:pt x="716219" y="1192"/>
                </a:lnTo>
                <a:lnTo>
                  <a:pt x="721299" y="4587"/>
                </a:lnTo>
                <a:lnTo>
                  <a:pt x="724695" y="9668"/>
                </a:lnTo>
                <a:lnTo>
                  <a:pt x="725887" y="15661"/>
                </a:lnTo>
                <a:lnTo>
                  <a:pt x="725887" y="180097"/>
                </a:lnTo>
                <a:lnTo>
                  <a:pt x="724695" y="186090"/>
                </a:lnTo>
                <a:lnTo>
                  <a:pt x="721299" y="191171"/>
                </a:lnTo>
                <a:lnTo>
                  <a:pt x="716219" y="194565"/>
                </a:lnTo>
                <a:lnTo>
                  <a:pt x="710226" y="195758"/>
                </a:lnTo>
                <a:close/>
              </a:path>
            </a:pathLst>
          </a:custGeom>
          <a:solidFill>
            <a:srgbClr val="445A40"/>
          </a:solidFill>
        </p:spPr>
        <p:txBody>
          <a:bodyPr wrap="square" lIns="0" tIns="0" rIns="0" bIns="0" rtlCol="0">
            <a:noAutofit/>
          </a:bodyPr>
          <a:lstStyle/>
          <a:p>
            <a:endParaRPr/>
          </a:p>
        </p:txBody>
      </p:sp>
      <p:sp>
        <p:nvSpPr>
          <p:cNvPr id="19" name="object 19"/>
          <p:cNvSpPr/>
          <p:nvPr/>
        </p:nvSpPr>
        <p:spPr>
          <a:xfrm>
            <a:off x="2658096" y="7152043"/>
            <a:ext cx="4139551" cy="195758"/>
          </a:xfrm>
          <a:custGeom>
            <a:avLst/>
            <a:gdLst/>
            <a:ahLst/>
            <a:cxnLst/>
            <a:rect l="l" t="t" r="r" b="b"/>
            <a:pathLst>
              <a:path w="4139551" h="195758">
                <a:moveTo>
                  <a:pt x="15661" y="195758"/>
                </a:moveTo>
                <a:lnTo>
                  <a:pt x="9668" y="194566"/>
                </a:lnTo>
                <a:lnTo>
                  <a:pt x="4587" y="191171"/>
                </a:lnTo>
                <a:lnTo>
                  <a:pt x="1192" y="186090"/>
                </a:lnTo>
                <a:lnTo>
                  <a:pt x="0" y="180097"/>
                </a:lnTo>
                <a:lnTo>
                  <a:pt x="0" y="15661"/>
                </a:lnTo>
                <a:lnTo>
                  <a:pt x="1192" y="9668"/>
                </a:lnTo>
                <a:lnTo>
                  <a:pt x="4587" y="4587"/>
                </a:lnTo>
                <a:lnTo>
                  <a:pt x="9668" y="1193"/>
                </a:lnTo>
                <a:lnTo>
                  <a:pt x="15661" y="1"/>
                </a:lnTo>
                <a:lnTo>
                  <a:pt x="4123891" y="1"/>
                </a:lnTo>
                <a:lnTo>
                  <a:pt x="4129884" y="1193"/>
                </a:lnTo>
                <a:lnTo>
                  <a:pt x="4134964" y="4587"/>
                </a:lnTo>
                <a:lnTo>
                  <a:pt x="4138359" y="9668"/>
                </a:lnTo>
                <a:lnTo>
                  <a:pt x="4139551" y="15661"/>
                </a:lnTo>
                <a:lnTo>
                  <a:pt x="4139551" y="180097"/>
                </a:lnTo>
                <a:lnTo>
                  <a:pt x="4138359" y="186090"/>
                </a:lnTo>
                <a:lnTo>
                  <a:pt x="4134964" y="191171"/>
                </a:lnTo>
                <a:lnTo>
                  <a:pt x="4129884" y="194566"/>
                </a:lnTo>
                <a:lnTo>
                  <a:pt x="4123891" y="195758"/>
                </a:lnTo>
                <a:close/>
              </a:path>
            </a:pathLst>
          </a:custGeom>
          <a:solidFill>
            <a:srgbClr val="A4522B"/>
          </a:solidFill>
        </p:spPr>
        <p:txBody>
          <a:bodyPr wrap="square" lIns="0" tIns="0" rIns="0" bIns="0" rtlCol="0">
            <a:noAutofit/>
          </a:bodyPr>
          <a:lstStyle/>
          <a:p>
            <a:endParaRPr/>
          </a:p>
        </p:txBody>
      </p:sp>
      <p:sp>
        <p:nvSpPr>
          <p:cNvPr id="20" name="object 20"/>
          <p:cNvSpPr/>
          <p:nvPr/>
        </p:nvSpPr>
        <p:spPr>
          <a:xfrm>
            <a:off x="2658096" y="7380381"/>
            <a:ext cx="528314" cy="195757"/>
          </a:xfrm>
          <a:custGeom>
            <a:avLst/>
            <a:gdLst/>
            <a:ahLst/>
            <a:cxnLst/>
            <a:rect l="l" t="t" r="r" b="b"/>
            <a:pathLst>
              <a:path w="528314" h="195757">
                <a:moveTo>
                  <a:pt x="15661" y="195757"/>
                </a:moveTo>
                <a:lnTo>
                  <a:pt x="9668" y="194565"/>
                </a:lnTo>
                <a:lnTo>
                  <a:pt x="4587" y="191170"/>
                </a:lnTo>
                <a:lnTo>
                  <a:pt x="1192" y="186090"/>
                </a:lnTo>
                <a:lnTo>
                  <a:pt x="0" y="180097"/>
                </a:lnTo>
                <a:lnTo>
                  <a:pt x="0" y="15661"/>
                </a:lnTo>
                <a:lnTo>
                  <a:pt x="1192" y="9667"/>
                </a:lnTo>
                <a:lnTo>
                  <a:pt x="4587" y="4587"/>
                </a:lnTo>
                <a:lnTo>
                  <a:pt x="9668" y="1192"/>
                </a:lnTo>
                <a:lnTo>
                  <a:pt x="15661" y="0"/>
                </a:lnTo>
                <a:lnTo>
                  <a:pt x="512653" y="0"/>
                </a:lnTo>
                <a:lnTo>
                  <a:pt x="518646" y="1192"/>
                </a:lnTo>
                <a:lnTo>
                  <a:pt x="523726" y="4587"/>
                </a:lnTo>
                <a:lnTo>
                  <a:pt x="527121" y="9667"/>
                </a:lnTo>
                <a:lnTo>
                  <a:pt x="528313" y="15661"/>
                </a:lnTo>
                <a:lnTo>
                  <a:pt x="528313" y="180097"/>
                </a:lnTo>
                <a:lnTo>
                  <a:pt x="527121" y="186090"/>
                </a:lnTo>
                <a:lnTo>
                  <a:pt x="523726" y="191170"/>
                </a:lnTo>
                <a:lnTo>
                  <a:pt x="518646" y="194565"/>
                </a:lnTo>
                <a:lnTo>
                  <a:pt x="512653" y="195757"/>
                </a:lnTo>
                <a:close/>
              </a:path>
            </a:pathLst>
          </a:custGeom>
          <a:solidFill>
            <a:srgbClr val="445A40"/>
          </a:solidFill>
        </p:spPr>
        <p:txBody>
          <a:bodyPr wrap="square" lIns="0" tIns="0" rIns="0" bIns="0" rtlCol="0">
            <a:noAutofit/>
          </a:bodyPr>
          <a:lstStyle/>
          <a:p>
            <a:endParaRPr/>
          </a:p>
        </p:txBody>
      </p:sp>
      <p:sp>
        <p:nvSpPr>
          <p:cNvPr id="21" name="object 21"/>
          <p:cNvSpPr/>
          <p:nvPr/>
        </p:nvSpPr>
        <p:spPr>
          <a:xfrm>
            <a:off x="2658096" y="7586441"/>
            <a:ext cx="165634" cy="195758"/>
          </a:xfrm>
          <a:custGeom>
            <a:avLst/>
            <a:gdLst/>
            <a:ahLst/>
            <a:cxnLst/>
            <a:rect l="l" t="t" r="r" b="b"/>
            <a:pathLst>
              <a:path w="165634" h="195758">
                <a:moveTo>
                  <a:pt x="15661" y="195758"/>
                </a:moveTo>
                <a:lnTo>
                  <a:pt x="9668" y="194566"/>
                </a:lnTo>
                <a:lnTo>
                  <a:pt x="4587" y="191171"/>
                </a:lnTo>
                <a:lnTo>
                  <a:pt x="1192" y="186090"/>
                </a:lnTo>
                <a:lnTo>
                  <a:pt x="0" y="180097"/>
                </a:lnTo>
                <a:lnTo>
                  <a:pt x="0" y="15661"/>
                </a:lnTo>
                <a:lnTo>
                  <a:pt x="1192" y="9668"/>
                </a:lnTo>
                <a:lnTo>
                  <a:pt x="4587" y="4587"/>
                </a:lnTo>
                <a:lnTo>
                  <a:pt x="9668" y="1192"/>
                </a:lnTo>
                <a:lnTo>
                  <a:pt x="15661" y="0"/>
                </a:lnTo>
                <a:lnTo>
                  <a:pt x="149973" y="0"/>
                </a:lnTo>
                <a:lnTo>
                  <a:pt x="155966" y="1192"/>
                </a:lnTo>
                <a:lnTo>
                  <a:pt x="161047" y="4587"/>
                </a:lnTo>
                <a:lnTo>
                  <a:pt x="164442" y="9668"/>
                </a:lnTo>
                <a:lnTo>
                  <a:pt x="165634" y="15661"/>
                </a:lnTo>
                <a:lnTo>
                  <a:pt x="165634" y="180097"/>
                </a:lnTo>
                <a:lnTo>
                  <a:pt x="164442" y="186090"/>
                </a:lnTo>
                <a:lnTo>
                  <a:pt x="161047" y="191171"/>
                </a:lnTo>
                <a:lnTo>
                  <a:pt x="155966" y="194566"/>
                </a:lnTo>
                <a:lnTo>
                  <a:pt x="149973" y="195758"/>
                </a:lnTo>
                <a:close/>
              </a:path>
            </a:pathLst>
          </a:custGeom>
          <a:solidFill>
            <a:srgbClr val="A4522B"/>
          </a:solidFill>
        </p:spPr>
        <p:txBody>
          <a:bodyPr wrap="square" lIns="0" tIns="0" rIns="0" bIns="0" rtlCol="0">
            <a:noAutofit/>
          </a:bodyPr>
          <a:lstStyle/>
          <a:p>
            <a:endParaRPr/>
          </a:p>
        </p:txBody>
      </p:sp>
      <p:sp>
        <p:nvSpPr>
          <p:cNvPr id="22" name="object 22"/>
          <p:cNvSpPr/>
          <p:nvPr/>
        </p:nvSpPr>
        <p:spPr>
          <a:xfrm>
            <a:off x="2658096" y="7814779"/>
            <a:ext cx="307595" cy="195757"/>
          </a:xfrm>
          <a:custGeom>
            <a:avLst/>
            <a:gdLst/>
            <a:ahLst/>
            <a:cxnLst/>
            <a:rect l="l" t="t" r="r" b="b"/>
            <a:pathLst>
              <a:path w="307595" h="195757">
                <a:moveTo>
                  <a:pt x="15661" y="195757"/>
                </a:moveTo>
                <a:lnTo>
                  <a:pt x="9668" y="194565"/>
                </a:lnTo>
                <a:lnTo>
                  <a:pt x="4587" y="191170"/>
                </a:lnTo>
                <a:lnTo>
                  <a:pt x="1192" y="186090"/>
                </a:lnTo>
                <a:lnTo>
                  <a:pt x="0" y="180097"/>
                </a:lnTo>
                <a:lnTo>
                  <a:pt x="0" y="15660"/>
                </a:lnTo>
                <a:lnTo>
                  <a:pt x="1192" y="9667"/>
                </a:lnTo>
                <a:lnTo>
                  <a:pt x="4587" y="4586"/>
                </a:lnTo>
                <a:lnTo>
                  <a:pt x="9668" y="1192"/>
                </a:lnTo>
                <a:lnTo>
                  <a:pt x="15661" y="0"/>
                </a:lnTo>
                <a:lnTo>
                  <a:pt x="291934" y="0"/>
                </a:lnTo>
                <a:lnTo>
                  <a:pt x="297927" y="1192"/>
                </a:lnTo>
                <a:lnTo>
                  <a:pt x="303008" y="4587"/>
                </a:lnTo>
                <a:lnTo>
                  <a:pt x="306402" y="9667"/>
                </a:lnTo>
                <a:lnTo>
                  <a:pt x="307594" y="15660"/>
                </a:lnTo>
                <a:lnTo>
                  <a:pt x="307594" y="180097"/>
                </a:lnTo>
                <a:lnTo>
                  <a:pt x="306402" y="186089"/>
                </a:lnTo>
                <a:lnTo>
                  <a:pt x="303008" y="191170"/>
                </a:lnTo>
                <a:lnTo>
                  <a:pt x="297927" y="194565"/>
                </a:lnTo>
                <a:lnTo>
                  <a:pt x="291934" y="195757"/>
                </a:lnTo>
                <a:close/>
              </a:path>
            </a:pathLst>
          </a:custGeom>
          <a:solidFill>
            <a:srgbClr val="445A40"/>
          </a:solidFill>
        </p:spPr>
        <p:txBody>
          <a:bodyPr wrap="square" lIns="0" tIns="0" rIns="0" bIns="0" rtlCol="0">
            <a:noAutofit/>
          </a:bodyPr>
          <a:lstStyle/>
          <a:p>
            <a:endParaRPr/>
          </a:p>
        </p:txBody>
      </p:sp>
      <p:sp>
        <p:nvSpPr>
          <p:cNvPr id="23" name="object 23"/>
          <p:cNvSpPr/>
          <p:nvPr/>
        </p:nvSpPr>
        <p:spPr>
          <a:xfrm>
            <a:off x="2658096" y="8020839"/>
            <a:ext cx="628438" cy="195758"/>
          </a:xfrm>
          <a:custGeom>
            <a:avLst/>
            <a:gdLst/>
            <a:ahLst/>
            <a:cxnLst/>
            <a:rect l="l" t="t" r="r" b="b"/>
            <a:pathLst>
              <a:path w="628438" h="195758">
                <a:moveTo>
                  <a:pt x="15661" y="195758"/>
                </a:moveTo>
                <a:lnTo>
                  <a:pt x="9668" y="194565"/>
                </a:lnTo>
                <a:lnTo>
                  <a:pt x="4587" y="191171"/>
                </a:lnTo>
                <a:lnTo>
                  <a:pt x="1192" y="186090"/>
                </a:lnTo>
                <a:lnTo>
                  <a:pt x="0" y="180097"/>
                </a:lnTo>
                <a:lnTo>
                  <a:pt x="0" y="15661"/>
                </a:lnTo>
                <a:lnTo>
                  <a:pt x="1192" y="9667"/>
                </a:lnTo>
                <a:lnTo>
                  <a:pt x="4587" y="4587"/>
                </a:lnTo>
                <a:lnTo>
                  <a:pt x="9668" y="1192"/>
                </a:lnTo>
                <a:lnTo>
                  <a:pt x="15661" y="0"/>
                </a:lnTo>
                <a:lnTo>
                  <a:pt x="612777" y="0"/>
                </a:lnTo>
                <a:lnTo>
                  <a:pt x="618770" y="1192"/>
                </a:lnTo>
                <a:lnTo>
                  <a:pt x="623851" y="4587"/>
                </a:lnTo>
                <a:lnTo>
                  <a:pt x="627245" y="9667"/>
                </a:lnTo>
                <a:lnTo>
                  <a:pt x="628438" y="15661"/>
                </a:lnTo>
                <a:lnTo>
                  <a:pt x="628438" y="180097"/>
                </a:lnTo>
                <a:lnTo>
                  <a:pt x="627245" y="186090"/>
                </a:lnTo>
                <a:lnTo>
                  <a:pt x="623851" y="191171"/>
                </a:lnTo>
                <a:lnTo>
                  <a:pt x="618770" y="194565"/>
                </a:lnTo>
                <a:lnTo>
                  <a:pt x="612777" y="195758"/>
                </a:lnTo>
                <a:close/>
              </a:path>
            </a:pathLst>
          </a:custGeom>
          <a:solidFill>
            <a:srgbClr val="A4522B"/>
          </a:solidFill>
        </p:spPr>
        <p:txBody>
          <a:bodyPr wrap="square" lIns="0" tIns="0" rIns="0" bIns="0" rtlCol="0">
            <a:noAutofit/>
          </a:bodyPr>
          <a:lstStyle/>
          <a:p>
            <a:endParaRPr/>
          </a:p>
        </p:txBody>
      </p:sp>
      <p:sp>
        <p:nvSpPr>
          <p:cNvPr id="43" name="text 1"/>
          <p:cNvSpPr txBox="1"/>
          <p:nvPr/>
        </p:nvSpPr>
        <p:spPr>
          <a:xfrm>
            <a:off x="1078929" y="1426453"/>
            <a:ext cx="5688396" cy="584142"/>
          </a:xfrm>
          <a:prstGeom prst="rect">
            <a:avLst/>
          </a:prstGeom>
        </p:spPr>
        <p:txBody>
          <a:bodyPr vert="horz" wrap="none" lIns="0" tIns="0" rIns="0" bIns="0" rtlCol="0">
            <a:spAutoFit/>
          </a:bodyPr>
          <a:lstStyle/>
          <a:p>
            <a:pPr marL="0">
              <a:lnSpc>
                <a:spcPct val="100000"/>
              </a:lnSpc>
            </a:pPr>
            <a:r>
              <a:rPr sz="2500" b="1" spc="10" dirty="0">
                <a:latin typeface="Sarabun"/>
                <a:cs typeface="Sarabun"/>
              </a:rPr>
              <a:t>Municipalité de Saint-Jacques de Leeds</a:t>
            </a:r>
            <a:endParaRPr sz="2500">
              <a:latin typeface="Sarabun"/>
              <a:cs typeface="Sarabun"/>
            </a:endParaRPr>
          </a:p>
        </p:txBody>
      </p:sp>
      <p:sp>
        <p:nvSpPr>
          <p:cNvPr id="44" name="text 1"/>
          <p:cNvSpPr txBox="1"/>
          <p:nvPr/>
        </p:nvSpPr>
        <p:spPr>
          <a:xfrm>
            <a:off x="1383431" y="1861631"/>
            <a:ext cx="5043926" cy="303725"/>
          </a:xfrm>
          <a:prstGeom prst="rect">
            <a:avLst/>
          </a:prstGeom>
        </p:spPr>
        <p:txBody>
          <a:bodyPr vert="horz" wrap="none" lIns="0" tIns="0" rIns="0" bIns="0" rtlCol="0">
            <a:spAutoFit/>
          </a:bodyPr>
          <a:lstStyle/>
          <a:p>
            <a:pPr marL="0">
              <a:lnSpc>
                <a:spcPct val="100000"/>
              </a:lnSpc>
            </a:pPr>
            <a:r>
              <a:rPr sz="1300" b="1" spc="10" dirty="0">
                <a:latin typeface="Sarabun"/>
                <a:cs typeface="Sarabun"/>
              </a:rPr>
              <a:t>RAPPORT DE LA MAIRESSE SUR LES FAITS SAILLANTS DU RAPPORT</a:t>
            </a:r>
            <a:endParaRPr sz="1300">
              <a:latin typeface="Sarabun"/>
              <a:cs typeface="Sarabun"/>
            </a:endParaRPr>
          </a:p>
        </p:txBody>
      </p:sp>
      <p:sp>
        <p:nvSpPr>
          <p:cNvPr id="45" name="text 1"/>
          <p:cNvSpPr txBox="1"/>
          <p:nvPr/>
        </p:nvSpPr>
        <p:spPr>
          <a:xfrm>
            <a:off x="1783928" y="2090231"/>
            <a:ext cx="4242776" cy="303725"/>
          </a:xfrm>
          <a:prstGeom prst="rect">
            <a:avLst/>
          </a:prstGeom>
        </p:spPr>
        <p:txBody>
          <a:bodyPr vert="horz" wrap="none" lIns="0" tIns="0" rIns="0" bIns="0" rtlCol="0">
            <a:spAutoFit/>
          </a:bodyPr>
          <a:lstStyle/>
          <a:p>
            <a:pPr marL="0">
              <a:lnSpc>
                <a:spcPct val="100000"/>
              </a:lnSpc>
            </a:pPr>
            <a:r>
              <a:rPr sz="1300" b="1" spc="10" dirty="0">
                <a:latin typeface="Sarabun"/>
                <a:cs typeface="Sarabun"/>
              </a:rPr>
              <a:t>FINANCIER ET DU RAPPORT DU VÉRIFICATEUR EXTERNE</a:t>
            </a:r>
            <a:endParaRPr sz="1300">
              <a:latin typeface="Sarabun"/>
              <a:cs typeface="Sarabun"/>
            </a:endParaRPr>
          </a:p>
        </p:txBody>
      </p:sp>
      <p:sp>
        <p:nvSpPr>
          <p:cNvPr id="46" name="text 1"/>
          <p:cNvSpPr txBox="1"/>
          <p:nvPr/>
        </p:nvSpPr>
        <p:spPr>
          <a:xfrm>
            <a:off x="116951" y="2528341"/>
            <a:ext cx="1663830" cy="319925"/>
          </a:xfrm>
          <a:prstGeom prst="rect">
            <a:avLst/>
          </a:prstGeom>
        </p:spPr>
        <p:txBody>
          <a:bodyPr vert="horz" wrap="none" lIns="0" tIns="0" rIns="0" bIns="0" rtlCol="0">
            <a:spAutoFit/>
          </a:bodyPr>
          <a:lstStyle/>
          <a:p>
            <a:pPr marL="0">
              <a:lnSpc>
                <a:spcPct val="100000"/>
              </a:lnSpc>
            </a:pPr>
            <a:r>
              <a:rPr sz="1370" spc="10" dirty="0">
                <a:solidFill>
                  <a:srgbClr val="E1DED0"/>
                </a:solidFill>
                <a:latin typeface="Sarabun"/>
                <a:cs typeface="Sarabun"/>
              </a:rPr>
              <a:t>Citoyennes, citoyens,</a:t>
            </a:r>
            <a:endParaRPr sz="1300">
              <a:latin typeface="Sarabun"/>
              <a:cs typeface="Sarabun"/>
            </a:endParaRPr>
          </a:p>
        </p:txBody>
      </p:sp>
      <p:sp>
        <p:nvSpPr>
          <p:cNvPr id="47" name="text 1"/>
          <p:cNvSpPr txBox="1"/>
          <p:nvPr/>
        </p:nvSpPr>
        <p:spPr>
          <a:xfrm>
            <a:off x="116951" y="2775991"/>
            <a:ext cx="7170162" cy="319925"/>
          </a:xfrm>
          <a:prstGeom prst="rect">
            <a:avLst/>
          </a:prstGeom>
        </p:spPr>
        <p:txBody>
          <a:bodyPr vert="horz" wrap="none" lIns="0" tIns="0" rIns="0" bIns="0" rtlCol="0">
            <a:spAutoFit/>
          </a:bodyPr>
          <a:lstStyle/>
          <a:p>
            <a:pPr marL="0">
              <a:lnSpc>
                <a:spcPct val="100000"/>
              </a:lnSpc>
            </a:pPr>
            <a:r>
              <a:rPr sz="1400" spc="10" dirty="0">
                <a:solidFill>
                  <a:srgbClr val="E1DED0"/>
                </a:solidFill>
                <a:latin typeface="Sarabun"/>
                <a:cs typeface="Sarabun"/>
              </a:rPr>
              <a:t>Lors de la séance ordinaire du conseil municipal tenue le 3 juin 2024, la mairesse Andréa</a:t>
            </a:r>
            <a:endParaRPr sz="1400">
              <a:latin typeface="Sarabun"/>
              <a:cs typeface="Sarabun"/>
            </a:endParaRPr>
          </a:p>
        </p:txBody>
      </p:sp>
      <p:sp>
        <p:nvSpPr>
          <p:cNvPr id="48" name="text 1"/>
          <p:cNvSpPr txBox="1"/>
          <p:nvPr/>
        </p:nvSpPr>
        <p:spPr>
          <a:xfrm>
            <a:off x="116951" y="3023641"/>
            <a:ext cx="7170262" cy="319925"/>
          </a:xfrm>
          <a:prstGeom prst="rect">
            <a:avLst/>
          </a:prstGeom>
        </p:spPr>
        <p:txBody>
          <a:bodyPr vert="horz" wrap="none" lIns="0" tIns="0" rIns="0" bIns="0" rtlCol="0">
            <a:spAutoFit/>
          </a:bodyPr>
          <a:lstStyle/>
          <a:p>
            <a:pPr marL="0">
              <a:lnSpc>
                <a:spcPct val="100000"/>
              </a:lnSpc>
            </a:pPr>
            <a:r>
              <a:rPr sz="1400" spc="10" dirty="0">
                <a:solidFill>
                  <a:srgbClr val="E1DED0"/>
                </a:solidFill>
                <a:latin typeface="Sarabun"/>
                <a:cs typeface="Sarabun"/>
              </a:rPr>
              <a:t>Gosselin, a conformément à l’article 176.2.2 du Code municipal, fait rapport aux citoyens</a:t>
            </a:r>
            <a:endParaRPr sz="1400">
              <a:latin typeface="Sarabun"/>
              <a:cs typeface="Sarabun"/>
            </a:endParaRPr>
          </a:p>
        </p:txBody>
      </p:sp>
      <p:sp>
        <p:nvSpPr>
          <p:cNvPr id="49" name="text 1"/>
          <p:cNvSpPr txBox="1"/>
          <p:nvPr/>
        </p:nvSpPr>
        <p:spPr>
          <a:xfrm>
            <a:off x="116951" y="3271291"/>
            <a:ext cx="7170239" cy="319925"/>
          </a:xfrm>
          <a:prstGeom prst="rect">
            <a:avLst/>
          </a:prstGeom>
        </p:spPr>
        <p:txBody>
          <a:bodyPr vert="horz" wrap="none" lIns="0" tIns="0" rIns="0" bIns="0" rtlCol="0">
            <a:spAutoFit/>
          </a:bodyPr>
          <a:lstStyle/>
          <a:p>
            <a:pPr marL="0">
              <a:lnSpc>
                <a:spcPct val="100000"/>
              </a:lnSpc>
            </a:pPr>
            <a:r>
              <a:rPr sz="1370" spc="10" dirty="0">
                <a:solidFill>
                  <a:srgbClr val="E1DED0"/>
                </a:solidFill>
                <a:latin typeface="Sarabun"/>
                <a:cs typeface="Sarabun"/>
              </a:rPr>
              <a:t>des faits saillants du rapport financier et du rapport du vérificateur externe pour l’exercice</a:t>
            </a:r>
            <a:endParaRPr sz="1300">
              <a:latin typeface="Sarabun"/>
              <a:cs typeface="Sarabun"/>
            </a:endParaRPr>
          </a:p>
        </p:txBody>
      </p:sp>
      <p:sp>
        <p:nvSpPr>
          <p:cNvPr id="50" name="text 1"/>
          <p:cNvSpPr txBox="1"/>
          <p:nvPr/>
        </p:nvSpPr>
        <p:spPr>
          <a:xfrm>
            <a:off x="116951" y="3518941"/>
            <a:ext cx="3072286" cy="319926"/>
          </a:xfrm>
          <a:prstGeom prst="rect">
            <a:avLst/>
          </a:prstGeom>
        </p:spPr>
        <p:txBody>
          <a:bodyPr vert="horz" wrap="none" lIns="0" tIns="0" rIns="0" bIns="0" rtlCol="0">
            <a:spAutoFit/>
          </a:bodyPr>
          <a:lstStyle/>
          <a:p>
            <a:pPr marL="0">
              <a:lnSpc>
                <a:spcPct val="100000"/>
              </a:lnSpc>
            </a:pPr>
            <a:r>
              <a:rPr sz="1370" spc="10" dirty="0">
                <a:solidFill>
                  <a:srgbClr val="E1DED0"/>
                </a:solidFill>
                <a:latin typeface="Sarabun"/>
                <a:cs typeface="Sarabun"/>
              </a:rPr>
              <a:t>financier terminé le 31 décembre 2023.</a:t>
            </a:r>
            <a:endParaRPr sz="1300">
              <a:latin typeface="Sarabun"/>
              <a:cs typeface="Sarabun"/>
            </a:endParaRPr>
          </a:p>
        </p:txBody>
      </p:sp>
      <p:sp>
        <p:nvSpPr>
          <p:cNvPr id="51" name="text 1"/>
          <p:cNvSpPr txBox="1"/>
          <p:nvPr/>
        </p:nvSpPr>
        <p:spPr>
          <a:xfrm>
            <a:off x="2442413" y="3914897"/>
            <a:ext cx="2931793" cy="350520"/>
          </a:xfrm>
          <a:prstGeom prst="rect">
            <a:avLst/>
          </a:prstGeom>
        </p:spPr>
        <p:txBody>
          <a:bodyPr vert="horz" wrap="none" lIns="0" tIns="0" rIns="0" bIns="0" rtlCol="0">
            <a:spAutoFit/>
          </a:bodyPr>
          <a:lstStyle/>
          <a:p>
            <a:pPr marL="0">
              <a:lnSpc>
                <a:spcPct val="100000"/>
              </a:lnSpc>
            </a:pPr>
            <a:r>
              <a:rPr sz="1500" b="1" spc="10" dirty="0">
                <a:latin typeface="Sarabun"/>
                <a:cs typeface="Sarabun"/>
              </a:rPr>
              <a:t>LE RAPPORT DES VÉRIFICATEURS</a:t>
            </a:r>
            <a:endParaRPr sz="1500">
              <a:latin typeface="Sarabun"/>
              <a:cs typeface="Sarabun"/>
            </a:endParaRPr>
          </a:p>
        </p:txBody>
      </p:sp>
      <p:sp>
        <p:nvSpPr>
          <p:cNvPr id="52" name="text 1"/>
          <p:cNvSpPr txBox="1"/>
          <p:nvPr/>
        </p:nvSpPr>
        <p:spPr>
          <a:xfrm>
            <a:off x="128285" y="4441363"/>
            <a:ext cx="7552758" cy="274320"/>
          </a:xfrm>
          <a:prstGeom prst="rect">
            <a:avLst/>
          </a:prstGeom>
        </p:spPr>
        <p:txBody>
          <a:bodyPr vert="horz" wrap="none" lIns="0" tIns="0" rIns="0" bIns="0" rtlCol="0">
            <a:spAutoFit/>
          </a:bodyPr>
          <a:lstStyle/>
          <a:p>
            <a:pPr marL="0">
              <a:lnSpc>
                <a:spcPct val="100000"/>
              </a:lnSpc>
            </a:pPr>
            <a:r>
              <a:rPr sz="1200" spc="10" dirty="0">
                <a:latin typeface="Sarabun"/>
                <a:cs typeface="Sarabun"/>
              </a:rPr>
              <a:t>La vérification fut effectuée par la firme comptable « Raymond, Chabot, Grant, Thornton ». À leur avis, ces états</a:t>
            </a:r>
            <a:endParaRPr sz="1200">
              <a:latin typeface="Sarabun"/>
              <a:cs typeface="Sarabun"/>
            </a:endParaRPr>
          </a:p>
        </p:txBody>
      </p:sp>
      <p:sp>
        <p:nvSpPr>
          <p:cNvPr id="53" name="text 1"/>
          <p:cNvSpPr txBox="1"/>
          <p:nvPr/>
        </p:nvSpPr>
        <p:spPr>
          <a:xfrm>
            <a:off x="128285" y="4650913"/>
            <a:ext cx="7552816" cy="274320"/>
          </a:xfrm>
          <a:prstGeom prst="rect">
            <a:avLst/>
          </a:prstGeom>
        </p:spPr>
        <p:txBody>
          <a:bodyPr vert="horz" wrap="none" lIns="0" tIns="0" rIns="0" bIns="0" rtlCol="0">
            <a:spAutoFit/>
          </a:bodyPr>
          <a:lstStyle/>
          <a:p>
            <a:pPr marL="0">
              <a:lnSpc>
                <a:spcPct val="100000"/>
              </a:lnSpc>
            </a:pPr>
            <a:r>
              <a:rPr sz="1170" spc="10" dirty="0">
                <a:latin typeface="Sarabun"/>
                <a:cs typeface="Sarabun"/>
              </a:rPr>
              <a:t>financiers représentent fidèlement les résultats des opérations de la municipalité pour l’exercice financier s’étant</a:t>
            </a:r>
            <a:endParaRPr sz="1100">
              <a:latin typeface="Sarabun"/>
              <a:cs typeface="Sarabun"/>
            </a:endParaRPr>
          </a:p>
        </p:txBody>
      </p:sp>
      <p:sp>
        <p:nvSpPr>
          <p:cNvPr id="54" name="text 1"/>
          <p:cNvSpPr txBox="1"/>
          <p:nvPr/>
        </p:nvSpPr>
        <p:spPr>
          <a:xfrm>
            <a:off x="128285" y="4860463"/>
            <a:ext cx="7552760" cy="274320"/>
          </a:xfrm>
          <a:prstGeom prst="rect">
            <a:avLst/>
          </a:prstGeom>
        </p:spPr>
        <p:txBody>
          <a:bodyPr vert="horz" wrap="none" lIns="0" tIns="0" rIns="0" bIns="0" rtlCol="0">
            <a:spAutoFit/>
          </a:bodyPr>
          <a:lstStyle/>
          <a:p>
            <a:pPr marL="0">
              <a:lnSpc>
                <a:spcPct val="100000"/>
              </a:lnSpc>
            </a:pPr>
            <a:r>
              <a:rPr sz="1200" spc="10" dirty="0">
                <a:latin typeface="Sarabun"/>
                <a:cs typeface="Sarabun"/>
              </a:rPr>
              <a:t>terminé le 31 décembre 2023, ainsi que sa situation financière constatée à cette date, selon les principes</a:t>
            </a:r>
            <a:endParaRPr sz="1200">
              <a:latin typeface="Sarabun"/>
              <a:cs typeface="Sarabun"/>
            </a:endParaRPr>
          </a:p>
        </p:txBody>
      </p:sp>
      <p:sp>
        <p:nvSpPr>
          <p:cNvPr id="55" name="text 1"/>
          <p:cNvSpPr txBox="1"/>
          <p:nvPr/>
        </p:nvSpPr>
        <p:spPr>
          <a:xfrm>
            <a:off x="128285" y="5070013"/>
            <a:ext cx="5034236" cy="274320"/>
          </a:xfrm>
          <a:prstGeom prst="rect">
            <a:avLst/>
          </a:prstGeom>
        </p:spPr>
        <p:txBody>
          <a:bodyPr vert="horz" wrap="none" lIns="0" tIns="0" rIns="0" bIns="0" rtlCol="0">
            <a:spAutoFit/>
          </a:bodyPr>
          <a:lstStyle/>
          <a:p>
            <a:pPr marL="0">
              <a:lnSpc>
                <a:spcPct val="100000"/>
              </a:lnSpc>
            </a:pPr>
            <a:r>
              <a:rPr sz="1170" spc="10" dirty="0">
                <a:latin typeface="Sarabun"/>
                <a:cs typeface="Sarabun"/>
              </a:rPr>
              <a:t>comptables généralement reconnus en comptabilité municipale du Québec.</a:t>
            </a:r>
            <a:endParaRPr sz="1100">
              <a:latin typeface="Sarabun"/>
              <a:cs typeface="Sarabun"/>
            </a:endParaRPr>
          </a:p>
        </p:txBody>
      </p:sp>
      <p:sp>
        <p:nvSpPr>
          <p:cNvPr id="56" name="text 1"/>
          <p:cNvSpPr txBox="1"/>
          <p:nvPr/>
        </p:nvSpPr>
        <p:spPr>
          <a:xfrm>
            <a:off x="128285" y="5485108"/>
            <a:ext cx="5243871" cy="303725"/>
          </a:xfrm>
          <a:prstGeom prst="rect">
            <a:avLst/>
          </a:prstGeom>
        </p:spPr>
        <p:txBody>
          <a:bodyPr vert="horz" wrap="none" lIns="0" tIns="0" rIns="0" bIns="0" rtlCol="0">
            <a:spAutoFit/>
          </a:bodyPr>
          <a:lstStyle/>
          <a:p>
            <a:pPr marL="0">
              <a:lnSpc>
                <a:spcPct val="100000"/>
              </a:lnSpc>
            </a:pPr>
            <a:r>
              <a:rPr sz="1300" spc="10" dirty="0">
                <a:latin typeface="Sarabun"/>
                <a:cs typeface="Sarabun"/>
              </a:rPr>
              <a:t> </a:t>
            </a:r>
            <a:r>
              <a:rPr sz="1300" b="1" spc="10" dirty="0">
                <a:latin typeface="Sarabun"/>
                <a:cs typeface="Sarabun"/>
              </a:rPr>
              <a:t>Selon le rapport financier 2023, les revenus de fonctionnement sont :</a:t>
            </a:r>
            <a:endParaRPr sz="1300">
              <a:latin typeface="Sarabun"/>
              <a:cs typeface="Sarabun"/>
            </a:endParaRPr>
          </a:p>
        </p:txBody>
      </p:sp>
      <p:sp>
        <p:nvSpPr>
          <p:cNvPr id="57" name="text 1"/>
          <p:cNvSpPr txBox="1"/>
          <p:nvPr/>
        </p:nvSpPr>
        <p:spPr>
          <a:xfrm>
            <a:off x="6604514" y="6094496"/>
            <a:ext cx="582755" cy="402189"/>
          </a:xfrm>
          <a:prstGeom prst="rect">
            <a:avLst/>
          </a:prstGeom>
        </p:spPr>
        <p:txBody>
          <a:bodyPr vert="horz" wrap="none" lIns="0" tIns="0" rIns="0" bIns="0" rtlCol="0">
            <a:spAutoFit/>
          </a:bodyPr>
          <a:lstStyle/>
          <a:p>
            <a:pPr marL="0">
              <a:lnSpc>
                <a:spcPct val="100000"/>
              </a:lnSpc>
            </a:pPr>
            <a:r>
              <a:rPr sz="800" b="1" spc="10" dirty="0">
                <a:latin typeface="Sarabun"/>
                <a:cs typeface="Sarabun"/>
              </a:rPr>
              <a:t>1 288 990$</a:t>
            </a:r>
            <a:endParaRPr sz="800">
              <a:latin typeface="Sarabun"/>
              <a:cs typeface="Sarabun"/>
            </a:endParaRPr>
          </a:p>
          <a:p>
            <a:pPr marL="54938">
              <a:lnSpc>
                <a:spcPct val="100000"/>
              </a:lnSpc>
            </a:pPr>
            <a:r>
              <a:rPr sz="800" b="1" spc="10" dirty="0">
                <a:latin typeface="Sarabun"/>
                <a:cs typeface="Sarabun"/>
              </a:rPr>
              <a:t>1 313 620$</a:t>
            </a:r>
            <a:endParaRPr sz="800">
              <a:latin typeface="Sarabun"/>
              <a:cs typeface="Sarabun"/>
            </a:endParaRPr>
          </a:p>
        </p:txBody>
      </p:sp>
      <p:sp>
        <p:nvSpPr>
          <p:cNvPr id="58" name="text 1"/>
          <p:cNvSpPr txBox="1"/>
          <p:nvPr/>
        </p:nvSpPr>
        <p:spPr>
          <a:xfrm>
            <a:off x="2757927" y="6532222"/>
            <a:ext cx="389334" cy="186945"/>
          </a:xfrm>
          <a:prstGeom prst="rect">
            <a:avLst/>
          </a:prstGeom>
        </p:spPr>
        <p:txBody>
          <a:bodyPr vert="horz" wrap="none" lIns="0" tIns="0" rIns="0" bIns="0" rtlCol="0">
            <a:spAutoFit/>
          </a:bodyPr>
          <a:lstStyle/>
          <a:p>
            <a:pPr marL="0">
              <a:lnSpc>
                <a:spcPct val="100000"/>
              </a:lnSpc>
            </a:pPr>
            <a:r>
              <a:rPr sz="800" b="1" spc="10" dirty="0">
                <a:latin typeface="Sarabun"/>
                <a:cs typeface="Sarabun"/>
              </a:rPr>
              <a:t>10 100$</a:t>
            </a:r>
            <a:endParaRPr sz="800">
              <a:latin typeface="Sarabun"/>
              <a:cs typeface="Sarabun"/>
            </a:endParaRPr>
          </a:p>
        </p:txBody>
      </p:sp>
      <p:sp>
        <p:nvSpPr>
          <p:cNvPr id="59" name="text 1"/>
          <p:cNvSpPr txBox="1"/>
          <p:nvPr/>
        </p:nvSpPr>
        <p:spPr>
          <a:xfrm>
            <a:off x="2746087" y="6762807"/>
            <a:ext cx="308256" cy="186945"/>
          </a:xfrm>
          <a:prstGeom prst="rect">
            <a:avLst/>
          </a:prstGeom>
        </p:spPr>
        <p:txBody>
          <a:bodyPr vert="horz" wrap="none" lIns="0" tIns="0" rIns="0" bIns="0" rtlCol="0">
            <a:spAutoFit/>
          </a:bodyPr>
          <a:lstStyle/>
          <a:p>
            <a:pPr marL="0">
              <a:lnSpc>
                <a:spcPct val="100000"/>
              </a:lnSpc>
            </a:pPr>
            <a:r>
              <a:rPr sz="800" b="1" spc="10" dirty="0">
                <a:latin typeface="Sarabun"/>
                <a:cs typeface="Sarabun"/>
              </a:rPr>
              <a:t>9421$</a:t>
            </a:r>
            <a:endParaRPr sz="800">
              <a:latin typeface="Sarabun"/>
              <a:cs typeface="Sarabun"/>
            </a:endParaRPr>
          </a:p>
        </p:txBody>
      </p:sp>
      <p:sp>
        <p:nvSpPr>
          <p:cNvPr id="60" name="text 1"/>
          <p:cNvSpPr txBox="1"/>
          <p:nvPr/>
        </p:nvSpPr>
        <p:spPr>
          <a:xfrm>
            <a:off x="3436766" y="6990783"/>
            <a:ext cx="446738"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237 566$</a:t>
            </a:r>
            <a:endParaRPr sz="800">
              <a:latin typeface="Sarabun"/>
              <a:cs typeface="Sarabun"/>
            </a:endParaRPr>
          </a:p>
        </p:txBody>
      </p:sp>
      <p:sp>
        <p:nvSpPr>
          <p:cNvPr id="61" name="text 1"/>
          <p:cNvSpPr txBox="1"/>
          <p:nvPr/>
        </p:nvSpPr>
        <p:spPr>
          <a:xfrm>
            <a:off x="6877963" y="7149918"/>
            <a:ext cx="527816"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1 379 415$</a:t>
            </a:r>
            <a:endParaRPr sz="800">
              <a:latin typeface="Sarabun"/>
              <a:cs typeface="Sarabun"/>
            </a:endParaRPr>
          </a:p>
        </p:txBody>
      </p:sp>
      <p:sp>
        <p:nvSpPr>
          <p:cNvPr id="62" name="text 1"/>
          <p:cNvSpPr txBox="1"/>
          <p:nvPr/>
        </p:nvSpPr>
        <p:spPr>
          <a:xfrm>
            <a:off x="3224238" y="7394008"/>
            <a:ext cx="446739"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171 479$</a:t>
            </a:r>
            <a:endParaRPr sz="800">
              <a:latin typeface="Sarabun"/>
              <a:cs typeface="Sarabun"/>
            </a:endParaRPr>
          </a:p>
        </p:txBody>
      </p:sp>
      <p:sp>
        <p:nvSpPr>
          <p:cNvPr id="63" name="text 1"/>
          <p:cNvSpPr txBox="1"/>
          <p:nvPr/>
        </p:nvSpPr>
        <p:spPr>
          <a:xfrm>
            <a:off x="2856154" y="7623456"/>
            <a:ext cx="389334"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50 165$</a:t>
            </a:r>
            <a:endParaRPr sz="800">
              <a:latin typeface="Sarabun"/>
              <a:cs typeface="Sarabun"/>
            </a:endParaRPr>
          </a:p>
        </p:txBody>
      </p:sp>
      <p:sp>
        <p:nvSpPr>
          <p:cNvPr id="64" name="text 1"/>
          <p:cNvSpPr txBox="1"/>
          <p:nvPr/>
        </p:nvSpPr>
        <p:spPr>
          <a:xfrm>
            <a:off x="3358537" y="8065593"/>
            <a:ext cx="446739"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204 970$</a:t>
            </a:r>
            <a:endParaRPr sz="800">
              <a:latin typeface="Sarabun"/>
              <a:cs typeface="Sarabun"/>
            </a:endParaRPr>
          </a:p>
        </p:txBody>
      </p:sp>
      <p:sp>
        <p:nvSpPr>
          <p:cNvPr id="65" name="text 1"/>
          <p:cNvSpPr txBox="1"/>
          <p:nvPr/>
        </p:nvSpPr>
        <p:spPr>
          <a:xfrm>
            <a:off x="1549941" y="9482719"/>
            <a:ext cx="1675711" cy="274149"/>
          </a:xfrm>
          <a:prstGeom prst="rect">
            <a:avLst/>
          </a:prstGeom>
        </p:spPr>
        <p:txBody>
          <a:bodyPr vert="horz" wrap="none" lIns="0" tIns="0" rIns="0" bIns="0" rtlCol="0">
            <a:spAutoFit/>
          </a:bodyPr>
          <a:lstStyle/>
          <a:p>
            <a:pPr marL="0">
              <a:lnSpc>
                <a:spcPct val="100000"/>
              </a:lnSpc>
            </a:pPr>
            <a:r>
              <a:rPr sz="1200" spc="10" dirty="0">
                <a:latin typeface="Sarabun"/>
                <a:cs typeface="Sarabun"/>
              </a:rPr>
              <a:t>Réelle 2023: 2 957 591 $</a:t>
            </a:r>
            <a:endParaRPr sz="1200">
              <a:latin typeface="Sarabun"/>
              <a:cs typeface="Sarabun"/>
            </a:endParaRPr>
          </a:p>
        </p:txBody>
      </p:sp>
      <p:sp>
        <p:nvSpPr>
          <p:cNvPr id="66" name="text 1"/>
          <p:cNvSpPr txBox="1"/>
          <p:nvPr/>
        </p:nvSpPr>
        <p:spPr>
          <a:xfrm>
            <a:off x="1549941" y="9005537"/>
            <a:ext cx="1623480" cy="303725"/>
          </a:xfrm>
          <a:prstGeom prst="rect">
            <a:avLst/>
          </a:prstGeom>
        </p:spPr>
        <p:txBody>
          <a:bodyPr vert="horz" wrap="none" lIns="0" tIns="0" rIns="0" bIns="0" rtlCol="0">
            <a:spAutoFit/>
          </a:bodyPr>
          <a:lstStyle/>
          <a:p>
            <a:pPr marL="0">
              <a:lnSpc>
                <a:spcPct val="100000"/>
              </a:lnSpc>
            </a:pPr>
            <a:r>
              <a:rPr sz="1300" b="1" spc="10" dirty="0">
                <a:latin typeface="Sarabun"/>
                <a:cs typeface="Sarabun"/>
              </a:rPr>
              <a:t>TOTAL DES REVENUS</a:t>
            </a:r>
            <a:endParaRPr sz="1300">
              <a:latin typeface="Sarabun"/>
              <a:cs typeface="Sarabu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1"/>
          <p:cNvSpPr txBox="1"/>
          <p:nvPr/>
        </p:nvSpPr>
        <p:spPr>
          <a:xfrm>
            <a:off x="1143000" y="919735"/>
            <a:ext cx="5153020" cy="218237"/>
          </a:xfrm>
          <a:prstGeom prst="rect">
            <a:avLst/>
          </a:prstGeom>
        </p:spPr>
        <p:txBody>
          <a:bodyPr vert="horz" wrap="none" lIns="0" tIns="0" rIns="0" bIns="0" rtlCol="0">
            <a:spAutoFit/>
          </a:bodyPr>
          <a:lstStyle/>
          <a:p>
            <a:pPr marL="0">
              <a:lnSpc>
                <a:spcPct val="100000"/>
              </a:lnSpc>
            </a:pPr>
            <a:r>
              <a:rPr sz="1170" b="1" spc="10" dirty="0">
                <a:latin typeface="Arial"/>
                <a:cs typeface="Arial"/>
              </a:rPr>
              <a:t>PROCÉDURE CENTRE D’ARCHIVES – SERVICE POUR NOUVEAU-NÉS</a:t>
            </a:r>
            <a:endParaRPr sz="1100">
              <a:latin typeface="Arial"/>
              <a:cs typeface="Arial"/>
            </a:endParaRPr>
          </a:p>
        </p:txBody>
      </p:sp>
      <p:sp>
        <p:nvSpPr>
          <p:cNvPr id="3" name="object 3"/>
          <p:cNvSpPr/>
          <p:nvPr/>
        </p:nvSpPr>
        <p:spPr>
          <a:xfrm>
            <a:off x="1143000" y="1073658"/>
            <a:ext cx="5110734" cy="16002"/>
          </a:xfrm>
          <a:custGeom>
            <a:avLst/>
            <a:gdLst/>
            <a:ahLst/>
            <a:cxnLst/>
            <a:rect l="l" t="t" r="r" b="b"/>
            <a:pathLst>
              <a:path w="5110734" h="16002">
                <a:moveTo>
                  <a:pt x="0" y="16002"/>
                </a:moveTo>
                <a:lnTo>
                  <a:pt x="5110734" y="16002"/>
                </a:lnTo>
                <a:lnTo>
                  <a:pt x="5110734" y="0"/>
                </a:lnTo>
                <a:lnTo>
                  <a:pt x="0" y="0"/>
                </a:lnTo>
                <a:close/>
              </a:path>
            </a:pathLst>
          </a:custGeom>
          <a:solidFill>
            <a:srgbClr val="000000"/>
          </a:solidFill>
        </p:spPr>
        <p:txBody>
          <a:bodyPr wrap="square" lIns="0" tIns="0" rIns="0" bIns="0" rtlCol="0">
            <a:noAutofit/>
          </a:bodyPr>
          <a:lstStyle/>
          <a:p>
            <a:endParaRPr/>
          </a:p>
        </p:txBody>
      </p:sp>
      <p:sp>
        <p:nvSpPr>
          <p:cNvPr id="4" name="text 1"/>
          <p:cNvSpPr txBox="1"/>
          <p:nvPr/>
        </p:nvSpPr>
        <p:spPr>
          <a:xfrm>
            <a:off x="1371600" y="1210818"/>
            <a:ext cx="3426790" cy="407213"/>
          </a:xfrm>
          <a:prstGeom prst="rect">
            <a:avLst/>
          </a:prstGeom>
        </p:spPr>
        <p:txBody>
          <a:bodyPr vert="horz" wrap="none" lIns="0" tIns="0" rIns="0" bIns="0" rtlCol="0">
            <a:spAutoFit/>
          </a:bodyPr>
          <a:lstStyle/>
          <a:p>
            <a:pPr marL="0">
              <a:lnSpc>
                <a:spcPct val="100000"/>
              </a:lnSpc>
            </a:pPr>
            <a:r>
              <a:rPr sz="1140" b="1" spc="10" dirty="0">
                <a:latin typeface="Arial"/>
                <a:cs typeface="Arial"/>
              </a:rPr>
              <a:t>1- Événement organisé par la Municipalité le 1</a:t>
            </a:r>
            <a:endParaRPr sz="1100">
              <a:latin typeface="Arial"/>
              <a:cs typeface="Arial"/>
            </a:endParaRPr>
          </a:p>
          <a:p>
            <a:pPr marL="228594">
              <a:lnSpc>
                <a:spcPct val="100000"/>
              </a:lnSpc>
            </a:pPr>
            <a:r>
              <a:rPr sz="1200" b="1" spc="10" dirty="0">
                <a:latin typeface="Arial"/>
                <a:cs typeface="Arial"/>
              </a:rPr>
              <a:t>année</a:t>
            </a:r>
            <a:endParaRPr sz="1200">
              <a:latin typeface="Arial"/>
              <a:cs typeface="Arial"/>
            </a:endParaRPr>
          </a:p>
        </p:txBody>
      </p:sp>
      <p:sp>
        <p:nvSpPr>
          <p:cNvPr id="5" name="text 1"/>
          <p:cNvSpPr txBox="1"/>
          <p:nvPr/>
        </p:nvSpPr>
        <p:spPr>
          <a:xfrm>
            <a:off x="4758688" y="1205967"/>
            <a:ext cx="123812" cy="145128"/>
          </a:xfrm>
          <a:prstGeom prst="rect">
            <a:avLst/>
          </a:prstGeom>
        </p:spPr>
        <p:txBody>
          <a:bodyPr vert="horz" wrap="none" lIns="0" tIns="0" rIns="0" bIns="0" rtlCol="0">
            <a:spAutoFit/>
          </a:bodyPr>
          <a:lstStyle/>
          <a:p>
            <a:pPr marL="0">
              <a:lnSpc>
                <a:spcPct val="100000"/>
              </a:lnSpc>
            </a:pPr>
            <a:r>
              <a:rPr sz="800" b="1" spc="10" dirty="0">
                <a:latin typeface="Arial"/>
                <a:cs typeface="Arial"/>
              </a:rPr>
              <a:t>er</a:t>
            </a:r>
            <a:endParaRPr sz="800">
              <a:latin typeface="Arial"/>
              <a:cs typeface="Arial"/>
            </a:endParaRPr>
          </a:p>
        </p:txBody>
      </p:sp>
      <p:sp>
        <p:nvSpPr>
          <p:cNvPr id="6" name="text 1"/>
          <p:cNvSpPr txBox="1"/>
          <p:nvPr/>
        </p:nvSpPr>
        <p:spPr>
          <a:xfrm>
            <a:off x="4854700" y="1210818"/>
            <a:ext cx="1650032" cy="218237"/>
          </a:xfrm>
          <a:prstGeom prst="rect">
            <a:avLst/>
          </a:prstGeom>
        </p:spPr>
        <p:txBody>
          <a:bodyPr vert="horz" wrap="none" lIns="0" tIns="0" rIns="0" bIns="0" rtlCol="0">
            <a:spAutoFit/>
          </a:bodyPr>
          <a:lstStyle/>
          <a:p>
            <a:pPr marL="0">
              <a:lnSpc>
                <a:spcPct val="100000"/>
              </a:lnSpc>
            </a:pPr>
            <a:r>
              <a:rPr sz="1200" b="1" spc="10" dirty="0">
                <a:latin typeface="Arial"/>
                <a:cs typeface="Arial"/>
              </a:rPr>
              <a:t> septembre de chaque</a:t>
            </a:r>
            <a:endParaRPr sz="1200">
              <a:latin typeface="Arial"/>
              <a:cs typeface="Arial"/>
            </a:endParaRPr>
          </a:p>
        </p:txBody>
      </p:sp>
      <p:sp>
        <p:nvSpPr>
          <p:cNvPr id="7" name="text 1"/>
          <p:cNvSpPr txBox="1"/>
          <p:nvPr/>
        </p:nvSpPr>
        <p:spPr>
          <a:xfrm>
            <a:off x="1600189" y="1777746"/>
            <a:ext cx="4323917" cy="407213"/>
          </a:xfrm>
          <a:prstGeom prst="rect">
            <a:avLst/>
          </a:prstGeom>
        </p:spPr>
        <p:txBody>
          <a:bodyPr vert="horz" wrap="none" lIns="0" tIns="0" rIns="0" bIns="0" rtlCol="0">
            <a:spAutoFit/>
          </a:bodyPr>
          <a:lstStyle/>
          <a:p>
            <a:pPr marL="0">
              <a:lnSpc>
                <a:spcPct val="100000"/>
              </a:lnSpc>
            </a:pPr>
            <a:r>
              <a:rPr sz="1200" b="1" spc="10" dirty="0">
                <a:latin typeface="Arial"/>
                <a:cs typeface="Arial"/>
              </a:rPr>
              <a:t>l’entremise d’un formulaire, disponible sur le site web de la</a:t>
            </a:r>
            <a:endParaRPr sz="1200">
              <a:latin typeface="Arial"/>
              <a:cs typeface="Arial"/>
            </a:endParaRPr>
          </a:p>
          <a:p>
            <a:pPr marL="0">
              <a:lnSpc>
                <a:spcPct val="100000"/>
              </a:lnSpc>
            </a:pPr>
            <a:r>
              <a:rPr sz="1200" b="1" spc="10" dirty="0">
                <a:latin typeface="Arial"/>
                <a:cs typeface="Arial"/>
              </a:rPr>
              <a:t>municipalité et à l’hôtel de ville</a:t>
            </a:r>
            <a:endParaRPr sz="1200">
              <a:latin typeface="Arial"/>
              <a:cs typeface="Arial"/>
            </a:endParaRPr>
          </a:p>
        </p:txBody>
      </p:sp>
      <p:sp>
        <p:nvSpPr>
          <p:cNvPr id="8" name="text 1"/>
          <p:cNvSpPr txBox="1"/>
          <p:nvPr/>
        </p:nvSpPr>
        <p:spPr>
          <a:xfrm>
            <a:off x="1600191" y="2345436"/>
            <a:ext cx="338705" cy="218237"/>
          </a:xfrm>
          <a:prstGeom prst="rect">
            <a:avLst/>
          </a:prstGeom>
        </p:spPr>
        <p:txBody>
          <a:bodyPr vert="horz" wrap="none" lIns="0" tIns="0" rIns="0" bIns="0" rtlCol="0">
            <a:spAutoFit/>
          </a:bodyPr>
          <a:lstStyle/>
          <a:p>
            <a:pPr marL="0">
              <a:lnSpc>
                <a:spcPct val="100000"/>
              </a:lnSpc>
            </a:pPr>
            <a:r>
              <a:rPr sz="1200" b="1" spc="10" dirty="0">
                <a:latin typeface="Arial"/>
                <a:cs typeface="Arial"/>
              </a:rPr>
              <a:t>ville</a:t>
            </a:r>
            <a:endParaRPr sz="1200">
              <a:latin typeface="Arial"/>
              <a:cs typeface="Arial"/>
            </a:endParaRPr>
          </a:p>
        </p:txBody>
      </p:sp>
      <p:sp>
        <p:nvSpPr>
          <p:cNvPr id="9" name="text 1"/>
          <p:cNvSpPr txBox="1"/>
          <p:nvPr/>
        </p:nvSpPr>
        <p:spPr>
          <a:xfrm>
            <a:off x="1371589" y="2723389"/>
            <a:ext cx="3158871" cy="407213"/>
          </a:xfrm>
          <a:prstGeom prst="rect">
            <a:avLst/>
          </a:prstGeom>
        </p:spPr>
        <p:txBody>
          <a:bodyPr vert="horz" wrap="none" lIns="0" tIns="0" rIns="0" bIns="0" rtlCol="0">
            <a:spAutoFit/>
          </a:bodyPr>
          <a:lstStyle/>
          <a:p>
            <a:pPr marL="4">
              <a:lnSpc>
                <a:spcPct val="100000"/>
              </a:lnSpc>
            </a:pPr>
            <a:r>
              <a:rPr sz="1200" b="1" spc="10" dirty="0">
                <a:latin typeface="Arial"/>
                <a:cs typeface="Arial"/>
              </a:rPr>
              <a:t>5- Réception des dossiers à l’hôtel de ville</a:t>
            </a:r>
            <a:endParaRPr sz="1200">
              <a:latin typeface="Arial"/>
              <a:cs typeface="Arial"/>
            </a:endParaRPr>
          </a:p>
          <a:p>
            <a:pPr marL="0">
              <a:lnSpc>
                <a:spcPct val="100000"/>
              </a:lnSpc>
            </a:pPr>
            <a:r>
              <a:rPr sz="1200" b="1" spc="10" dirty="0">
                <a:latin typeface="Arial"/>
                <a:cs typeface="Arial"/>
              </a:rPr>
              <a:t>6- Remise des dossiers aux parents</a:t>
            </a:r>
            <a:endParaRPr sz="1200">
              <a:latin typeface="Arial"/>
              <a:cs typeface="Arial"/>
            </a:endParaRPr>
          </a:p>
        </p:txBody>
      </p:sp>
      <p:pic>
        <p:nvPicPr>
          <p:cNvPr id="11" name="Image 10">
            <a:extLst>
              <a:ext uri="{FF2B5EF4-FFF2-40B4-BE49-F238E27FC236}">
                <a16:creationId xmlns:a16="http://schemas.microsoft.com/office/drawing/2014/main" id="{6AF5742F-2AA6-1E25-D440-4B0703550D94}"/>
              </a:ext>
            </a:extLst>
          </p:cNvPr>
          <p:cNvPicPr>
            <a:picLocks noChangeAspect="1"/>
          </p:cNvPicPr>
          <p:nvPr/>
        </p:nvPicPr>
        <p:blipFill>
          <a:blip r:embed="rId3"/>
          <a:stretch>
            <a:fillRect/>
          </a:stretch>
        </p:blipFill>
        <p:spPr>
          <a:xfrm>
            <a:off x="29280" y="3292592"/>
            <a:ext cx="7743120" cy="1790200"/>
          </a:xfrm>
          <a:prstGeom prst="rect">
            <a:avLst/>
          </a:prstGeom>
          <a:ln w="76200">
            <a:solidFill>
              <a:schemeClr val="tx2">
                <a:lumMod val="60000"/>
                <a:lumOff val="40000"/>
              </a:schemeClr>
            </a:solidFill>
          </a:ln>
        </p:spPr>
      </p:pic>
      <p:cxnSp>
        <p:nvCxnSpPr>
          <p:cNvPr id="13" name="Connecteur droit 12">
            <a:extLst>
              <a:ext uri="{FF2B5EF4-FFF2-40B4-BE49-F238E27FC236}">
                <a16:creationId xmlns:a16="http://schemas.microsoft.com/office/drawing/2014/main" id="{C40A8390-C133-4AEE-C5EA-D908765C027B}"/>
              </a:ext>
            </a:extLst>
          </p:cNvPr>
          <p:cNvCxnSpPr/>
          <p:nvPr/>
        </p:nvCxnSpPr>
        <p:spPr>
          <a:xfrm>
            <a:off x="2300771" y="3130602"/>
            <a:ext cx="3546116" cy="0"/>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descr="Cliparts des oiseaux du Québec">
            <a:extLst>
              <a:ext uri="{FF2B5EF4-FFF2-40B4-BE49-F238E27FC236}">
                <a16:creationId xmlns:a16="http://schemas.microsoft.com/office/drawing/2014/main" id="{247EC1E1-95FA-2E8E-5C77-761E1B4FB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0" y="5114883"/>
            <a:ext cx="7743120" cy="49435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21664" y="1133856"/>
            <a:ext cx="10046208" cy="7802880"/>
          </a:xfrm>
          <a:prstGeom prst="rect">
            <a:avLst/>
          </a:prstGeom>
        </p:spPr>
      </p:pic>
      <p:pic>
        <p:nvPicPr>
          <p:cNvPr id="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21664" y="1133856"/>
            <a:ext cx="10046208" cy="78028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txBox="1"/>
          <p:nvPr/>
        </p:nvSpPr>
        <p:spPr>
          <a:xfrm>
            <a:off x="1143000" y="951909"/>
            <a:ext cx="2496394" cy="365935"/>
          </a:xfrm>
          <a:prstGeom prst="rect">
            <a:avLst/>
          </a:prstGeom>
        </p:spPr>
        <p:txBody>
          <a:bodyPr vert="horz" wrap="none" lIns="0" tIns="0" rIns="0" bIns="0" rtlCol="0">
            <a:spAutoFit/>
          </a:bodyPr>
          <a:lstStyle/>
          <a:p>
            <a:pPr marL="0">
              <a:lnSpc>
                <a:spcPct val="100000"/>
              </a:lnSpc>
            </a:pPr>
            <a:r>
              <a:rPr sz="1760" b="1" spc="10" dirty="0">
                <a:latin typeface="Arial"/>
                <a:cs typeface="Arial"/>
              </a:rPr>
              <a:t>La salamandre pourpre</a:t>
            </a:r>
            <a:endParaRPr sz="1700">
              <a:latin typeface="Arial"/>
              <a:cs typeface="Arial"/>
            </a:endParaRPr>
          </a:p>
        </p:txBody>
      </p:sp>
      <p:sp>
        <p:nvSpPr>
          <p:cNvPr id="5" name="text 1"/>
          <p:cNvSpPr txBox="1"/>
          <p:nvPr/>
        </p:nvSpPr>
        <p:spPr>
          <a:xfrm>
            <a:off x="1143000" y="1251523"/>
            <a:ext cx="3347128" cy="240181"/>
          </a:xfrm>
          <a:prstGeom prst="rect">
            <a:avLst/>
          </a:prstGeom>
        </p:spPr>
        <p:txBody>
          <a:bodyPr vert="horz" wrap="none" lIns="0" tIns="0" rIns="0" bIns="0" rtlCol="0">
            <a:spAutoFit/>
          </a:bodyPr>
          <a:lstStyle/>
          <a:p>
            <a:pPr marL="0">
              <a:lnSpc>
                <a:spcPct val="100000"/>
              </a:lnSpc>
            </a:pPr>
            <a:r>
              <a:rPr sz="1279" i="1" spc="10" dirty="0">
                <a:latin typeface="Arial"/>
                <a:cs typeface="Arial"/>
              </a:rPr>
              <a:t>Un habitant fragile de nos ruisseaux foresƟers</a:t>
            </a:r>
            <a:endParaRPr sz="1200">
              <a:latin typeface="Arial"/>
              <a:cs typeface="Arial"/>
            </a:endParaRPr>
          </a:p>
        </p:txBody>
      </p:sp>
      <p:sp>
        <p:nvSpPr>
          <p:cNvPr id="6" name="text 1"/>
          <p:cNvSpPr txBox="1"/>
          <p:nvPr/>
        </p:nvSpPr>
        <p:spPr>
          <a:xfrm>
            <a:off x="1143000" y="1694116"/>
            <a:ext cx="5466213" cy="1323582"/>
          </a:xfrm>
          <a:prstGeom prst="rect">
            <a:avLst/>
          </a:prstGeom>
        </p:spPr>
        <p:txBody>
          <a:bodyPr vert="horz" wrap="none" lIns="0" tIns="0" rIns="0" bIns="0" rtlCol="0">
            <a:spAutoFit/>
          </a:bodyPr>
          <a:lstStyle/>
          <a:p>
            <a:pPr marL="0">
              <a:lnSpc>
                <a:spcPct val="100000"/>
              </a:lnSpc>
            </a:pPr>
            <a:r>
              <a:rPr sz="1400" spc="10" dirty="0">
                <a:latin typeface="Calibri"/>
                <a:cs typeface="Calibri"/>
              </a:rPr>
              <a:t>La salamandre pourpre est une espèce de salamandres de ruisseaux. Elle</a:t>
            </a:r>
            <a:endParaRPr sz="1400">
              <a:latin typeface="Calibri"/>
              <a:cs typeface="Calibri"/>
            </a:endParaRPr>
          </a:p>
          <a:p>
            <a:pPr marL="0">
              <a:lnSpc>
                <a:spcPct val="100000"/>
              </a:lnSpc>
            </a:pPr>
            <a:r>
              <a:rPr sz="1400" spc="10" dirty="0">
                <a:latin typeface="Calibri"/>
                <a:cs typeface="Calibri"/>
              </a:rPr>
              <a:t>habite surtout les ruisseaux foresƟers caractérisés par des fonds rocheux</a:t>
            </a:r>
            <a:endParaRPr sz="1400">
              <a:latin typeface="Calibri"/>
              <a:cs typeface="Calibri"/>
            </a:endParaRPr>
          </a:p>
          <a:p>
            <a:pPr marL="0">
              <a:lnSpc>
                <a:spcPct val="100000"/>
              </a:lnSpc>
            </a:pPr>
            <a:r>
              <a:rPr sz="1400" spc="10" dirty="0">
                <a:latin typeface="Calibri"/>
                <a:cs typeface="Calibri"/>
              </a:rPr>
              <a:t>ou en gravier où coule une eau claire, fraiche et bien oxygénée comme on</a:t>
            </a:r>
            <a:endParaRPr sz="1400">
              <a:latin typeface="Calibri"/>
              <a:cs typeface="Calibri"/>
            </a:endParaRPr>
          </a:p>
          <a:p>
            <a:pPr marL="0">
              <a:lnSpc>
                <a:spcPct val="100000"/>
              </a:lnSpc>
            </a:pPr>
            <a:r>
              <a:rPr sz="1370" spc="10" dirty="0">
                <a:latin typeface="Calibri"/>
                <a:cs typeface="Calibri"/>
              </a:rPr>
              <a:t>en retrouve dans les Appalaches. Elle est très sensible aux perturbaƟons de</a:t>
            </a:r>
            <a:endParaRPr sz="1300">
              <a:latin typeface="Calibri"/>
              <a:cs typeface="Calibri"/>
            </a:endParaRPr>
          </a:p>
          <a:p>
            <a:pPr marL="0">
              <a:lnSpc>
                <a:spcPct val="100000"/>
              </a:lnSpc>
            </a:pPr>
            <a:r>
              <a:rPr sz="1400" spc="10" dirty="0">
                <a:latin typeface="Calibri"/>
                <a:cs typeface="Calibri"/>
              </a:rPr>
              <a:t>son habitat et des mesures simples peuvent être prises pour limiter les</a:t>
            </a:r>
            <a:endParaRPr sz="1400">
              <a:latin typeface="Calibri"/>
              <a:cs typeface="Calibri"/>
            </a:endParaRPr>
          </a:p>
          <a:p>
            <a:pPr marL="0">
              <a:lnSpc>
                <a:spcPct val="100000"/>
              </a:lnSpc>
            </a:pPr>
            <a:r>
              <a:rPr sz="1400" spc="10" dirty="0">
                <a:latin typeface="Calibri"/>
                <a:cs typeface="Calibri"/>
              </a:rPr>
              <a:t>menaces qui pèsent sur ceƩe espèce en situaƟon précaire (désignée</a:t>
            </a:r>
            <a:endParaRPr sz="1400">
              <a:latin typeface="Calibri"/>
              <a:cs typeface="Calibri"/>
            </a:endParaRPr>
          </a:p>
        </p:txBody>
      </p:sp>
      <p:sp>
        <p:nvSpPr>
          <p:cNvPr id="7" name="text 1"/>
          <p:cNvSpPr txBox="1"/>
          <p:nvPr/>
        </p:nvSpPr>
        <p:spPr>
          <a:xfrm>
            <a:off x="1143000" y="7104608"/>
            <a:ext cx="2218109" cy="145127"/>
          </a:xfrm>
          <a:prstGeom prst="rect">
            <a:avLst/>
          </a:prstGeom>
        </p:spPr>
        <p:txBody>
          <a:bodyPr vert="horz" wrap="none" lIns="0" tIns="0" rIns="0" bIns="0" rtlCol="0">
            <a:spAutoFit/>
          </a:bodyPr>
          <a:lstStyle/>
          <a:p>
            <a:pPr marL="0">
              <a:lnSpc>
                <a:spcPct val="100000"/>
              </a:lnSpc>
            </a:pPr>
            <a:r>
              <a:rPr sz="770" b="1" spc="10" dirty="0">
                <a:latin typeface="Arial"/>
                <a:cs typeface="Arial"/>
              </a:rPr>
              <a:t>Photo 1 : Salamandre pourpre. Photo CRECQ</a:t>
            </a:r>
            <a:endParaRPr sz="700">
              <a:latin typeface="Arial"/>
              <a:cs typeface="Arial"/>
            </a:endParaRPr>
          </a:p>
        </p:txBody>
      </p:sp>
      <p:sp>
        <p:nvSpPr>
          <p:cNvPr id="8" name="text 1"/>
          <p:cNvSpPr txBox="1"/>
          <p:nvPr/>
        </p:nvSpPr>
        <p:spPr>
          <a:xfrm>
            <a:off x="1143003" y="7417115"/>
            <a:ext cx="5430177" cy="528094"/>
          </a:xfrm>
          <a:prstGeom prst="rect">
            <a:avLst/>
          </a:prstGeom>
        </p:spPr>
        <p:txBody>
          <a:bodyPr vert="horz" wrap="none" lIns="0" tIns="0" rIns="0" bIns="0" rtlCol="0">
            <a:spAutoFit/>
          </a:bodyPr>
          <a:lstStyle/>
          <a:p>
            <a:pPr marL="0">
              <a:lnSpc>
                <a:spcPct val="100000"/>
              </a:lnSpc>
            </a:pPr>
            <a:r>
              <a:rPr sz="1070" spc="10" dirty="0">
                <a:latin typeface="Calibri"/>
                <a:cs typeface="Calibri"/>
              </a:rPr>
              <a:t>Sachez que la présence de salamandres pourpre dans votre cours vous signiﬁe qu’il s’y écoule</a:t>
            </a:r>
            <a:endParaRPr sz="1000">
              <a:latin typeface="Calibri"/>
              <a:cs typeface="Calibri"/>
            </a:endParaRPr>
          </a:p>
          <a:p>
            <a:pPr marL="0">
              <a:lnSpc>
                <a:spcPct val="100000"/>
              </a:lnSpc>
            </a:pPr>
            <a:r>
              <a:rPr sz="1070" spc="10" dirty="0">
                <a:latin typeface="Calibri"/>
                <a:cs typeface="Calibri"/>
              </a:rPr>
              <a:t>une eau d’excellente qualité. En eﬀet, ses exigences en maƟère de qualité de l’habitat sont très</a:t>
            </a:r>
            <a:endParaRPr sz="1000">
              <a:latin typeface="Calibri"/>
              <a:cs typeface="Calibri"/>
            </a:endParaRPr>
          </a:p>
          <a:p>
            <a:pPr marL="0">
              <a:lnSpc>
                <a:spcPct val="100000"/>
              </a:lnSpc>
            </a:pPr>
            <a:r>
              <a:rPr sz="1100" spc="10" dirty="0">
                <a:latin typeface="Calibri"/>
                <a:cs typeface="Calibri"/>
              </a:rPr>
              <a:t>strictes. Ceci signiﬁe aussi qu’elle est sensible aux perturbaƟons des cours d’eau et des sols</a:t>
            </a:r>
            <a:endParaRPr sz="1100">
              <a:latin typeface="Calibri"/>
              <a:cs typeface="Calibri"/>
            </a:endParaRPr>
          </a:p>
        </p:txBody>
      </p:sp>
      <p:sp>
        <p:nvSpPr>
          <p:cNvPr id="9" name="text 1"/>
          <p:cNvSpPr txBox="1"/>
          <p:nvPr/>
        </p:nvSpPr>
        <p:spPr>
          <a:xfrm>
            <a:off x="1143003" y="8269793"/>
            <a:ext cx="5515569" cy="365026"/>
          </a:xfrm>
          <a:prstGeom prst="rect">
            <a:avLst/>
          </a:prstGeom>
        </p:spPr>
        <p:txBody>
          <a:bodyPr vert="horz" wrap="none" lIns="0" tIns="0" rIns="0" bIns="0" rtlCol="0">
            <a:spAutoFit/>
          </a:bodyPr>
          <a:lstStyle/>
          <a:p>
            <a:pPr marL="0">
              <a:lnSpc>
                <a:spcPct val="100000"/>
              </a:lnSpc>
            </a:pPr>
            <a:r>
              <a:rPr sz="1040" spc="10" dirty="0">
                <a:latin typeface="Calibri"/>
                <a:cs typeface="Calibri"/>
              </a:rPr>
              <a:t>Certaines praƟques sont recommandées pour conserver l’habitat des salamandres de ruisseaux :</a:t>
            </a:r>
            <a:endParaRPr sz="1000">
              <a:latin typeface="Calibri"/>
              <a:cs typeface="Calibri"/>
            </a:endParaRPr>
          </a:p>
          <a:p>
            <a:pPr marL="228602">
              <a:lnSpc>
                <a:spcPct val="100000"/>
              </a:lnSpc>
            </a:pPr>
            <a:r>
              <a:rPr sz="1100" spc="10" dirty="0">
                <a:latin typeface="Arial"/>
                <a:cs typeface="Arial"/>
              </a:rPr>
              <a:t>   </a:t>
            </a:r>
            <a:r>
              <a:rPr sz="1100" spc="10" dirty="0">
                <a:latin typeface="Calibri"/>
                <a:cs typeface="Calibri"/>
              </a:rPr>
              <a:t>Éviter les passages à gué en aménageant des ponceaux adaptés et en corrigeant les</a:t>
            </a:r>
            <a:endParaRPr sz="1100">
              <a:latin typeface="Calibri"/>
              <a:cs typeface="Calibri"/>
            </a:endParaRPr>
          </a:p>
        </p:txBody>
      </p:sp>
      <p:sp>
        <p:nvSpPr>
          <p:cNvPr id="10" name="text 1"/>
          <p:cNvSpPr txBox="1"/>
          <p:nvPr/>
        </p:nvSpPr>
        <p:spPr>
          <a:xfrm>
            <a:off x="1600207" y="8618028"/>
            <a:ext cx="1287993" cy="186718"/>
          </a:xfrm>
          <a:prstGeom prst="rect">
            <a:avLst/>
          </a:prstGeom>
        </p:spPr>
        <p:txBody>
          <a:bodyPr vert="horz" wrap="none" lIns="0" tIns="0" rIns="0" bIns="0" rtlCol="0">
            <a:spAutoFit/>
          </a:bodyPr>
          <a:lstStyle/>
          <a:p>
            <a:pPr marL="0">
              <a:lnSpc>
                <a:spcPct val="100000"/>
              </a:lnSpc>
            </a:pPr>
            <a:r>
              <a:rPr sz="1070" spc="10" dirty="0">
                <a:latin typeface="Calibri"/>
                <a:cs typeface="Calibri"/>
              </a:rPr>
              <a:t>ponceaux défectueux;</a:t>
            </a:r>
            <a:endParaRPr sz="1000">
              <a:latin typeface="Calibri"/>
              <a:cs typeface="Calibri"/>
            </a:endParaRPr>
          </a:p>
        </p:txBody>
      </p:sp>
      <p:sp>
        <p:nvSpPr>
          <p:cNvPr id="11" name="text 1"/>
          <p:cNvSpPr txBox="1"/>
          <p:nvPr/>
        </p:nvSpPr>
        <p:spPr>
          <a:xfrm>
            <a:off x="1371608" y="8937968"/>
            <a:ext cx="102700" cy="205405"/>
          </a:xfrm>
          <a:prstGeom prst="rect">
            <a:avLst/>
          </a:prstGeom>
        </p:spPr>
        <p:txBody>
          <a:bodyPr vert="horz" wrap="none" lIns="0" tIns="0" rIns="0" bIns="0" rtlCol="0">
            <a:spAutoFit/>
          </a:bodyPr>
          <a:lstStyle/>
          <a:p>
            <a:pPr marL="0">
              <a:lnSpc>
                <a:spcPct val="100000"/>
              </a:lnSpc>
            </a:pPr>
            <a:r>
              <a:rPr sz="889" spc="10" dirty="0">
                <a:latin typeface="Arial"/>
                <a:cs typeface="Arial"/>
              </a:rPr>
              <a:t></a:t>
            </a:r>
            <a:endParaRPr sz="800">
              <a:latin typeface="Arial"/>
              <a:cs typeface="Arial"/>
            </a:endParaRPr>
          </a:p>
        </p:txBody>
      </p:sp>
      <p:sp>
        <p:nvSpPr>
          <p:cNvPr id="12" name="text 1"/>
          <p:cNvSpPr txBox="1"/>
          <p:nvPr/>
        </p:nvSpPr>
        <p:spPr>
          <a:xfrm>
            <a:off x="1600208" y="8974644"/>
            <a:ext cx="3602951" cy="186718"/>
          </a:xfrm>
          <a:prstGeom prst="rect">
            <a:avLst/>
          </a:prstGeom>
        </p:spPr>
        <p:txBody>
          <a:bodyPr vert="horz" wrap="none" lIns="0" tIns="0" rIns="0" bIns="0" rtlCol="0">
            <a:spAutoFit/>
          </a:bodyPr>
          <a:lstStyle/>
          <a:p>
            <a:pPr marL="0">
              <a:lnSpc>
                <a:spcPct val="100000"/>
              </a:lnSpc>
            </a:pPr>
            <a:r>
              <a:rPr sz="1070" spc="10" dirty="0">
                <a:latin typeface="Calibri"/>
                <a:cs typeface="Calibri"/>
              </a:rPr>
              <a:t>Ne pas couper les arbres à moins de 20 mètres des cours d’eau</a:t>
            </a:r>
            <a:endParaRPr sz="1000">
              <a:latin typeface="Calibri"/>
              <a:cs typeface="Calibri"/>
            </a:endParaRPr>
          </a:p>
        </p:txBody>
      </p:sp>
      <p:pic>
        <p:nvPicPr>
          <p:cNvPr id="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348990"/>
            <a:ext cx="5486400" cy="1872996"/>
          </a:xfrm>
          <a:prstGeom prst="rect">
            <a:avLst/>
          </a:prstGeom>
        </p:spPr>
      </p:pic>
      <p:pic>
        <p:nvPicPr>
          <p:cNvPr id="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221986"/>
            <a:ext cx="5486400" cy="187223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txBox="1"/>
          <p:nvPr/>
        </p:nvSpPr>
        <p:spPr>
          <a:xfrm>
            <a:off x="1143000" y="1461708"/>
            <a:ext cx="5284393" cy="454903"/>
          </a:xfrm>
          <a:prstGeom prst="rect">
            <a:avLst/>
          </a:prstGeom>
        </p:spPr>
        <p:txBody>
          <a:bodyPr vert="horz" wrap="none" lIns="0" tIns="0" rIns="0" bIns="0" rtlCol="0">
            <a:spAutoFit/>
          </a:bodyPr>
          <a:lstStyle/>
          <a:p>
            <a:pPr marL="0">
              <a:lnSpc>
                <a:spcPct val="100000"/>
              </a:lnSpc>
            </a:pPr>
            <a:r>
              <a:rPr sz="1370" spc="10" dirty="0">
                <a:latin typeface="Calibri"/>
                <a:cs typeface="Calibri"/>
              </a:rPr>
              <a:t>Une iniƟaƟve de conservaƟon menée par le Bureau d’écologie appliquée</a:t>
            </a:r>
            <a:endParaRPr sz="1300">
              <a:latin typeface="Calibri"/>
              <a:cs typeface="Calibri"/>
            </a:endParaRPr>
          </a:p>
          <a:p>
            <a:pPr marL="0">
              <a:lnSpc>
                <a:spcPct val="100000"/>
              </a:lnSpc>
            </a:pPr>
            <a:r>
              <a:rPr sz="1400" spc="10" dirty="0">
                <a:latin typeface="Calibri"/>
                <a:cs typeface="Calibri"/>
              </a:rPr>
              <a:t>(BEA) est en cours à Saint-Jacques-de-Leeds et Kinnear’s Mills. Certains</a:t>
            </a:r>
            <a:endParaRPr sz="1400">
              <a:latin typeface="Calibri"/>
              <a:cs typeface="Calibri"/>
            </a:endParaRPr>
          </a:p>
        </p:txBody>
      </p:sp>
      <p:sp>
        <p:nvSpPr>
          <p:cNvPr id="4" name="text 1"/>
          <p:cNvSpPr txBox="1"/>
          <p:nvPr/>
        </p:nvSpPr>
        <p:spPr>
          <a:xfrm>
            <a:off x="1143002" y="2113216"/>
            <a:ext cx="5457366" cy="454904"/>
          </a:xfrm>
          <a:prstGeom prst="rect">
            <a:avLst/>
          </a:prstGeom>
        </p:spPr>
        <p:txBody>
          <a:bodyPr vert="horz" wrap="none" lIns="0" tIns="0" rIns="0" bIns="0" rtlCol="0">
            <a:spAutoFit/>
          </a:bodyPr>
          <a:lstStyle/>
          <a:p>
            <a:pPr marL="5">
              <a:lnSpc>
                <a:spcPct val="100000"/>
              </a:lnSpc>
            </a:pPr>
            <a:r>
              <a:rPr sz="1400" spc="10" dirty="0">
                <a:latin typeface="Calibri"/>
                <a:cs typeface="Calibri"/>
              </a:rPr>
              <a:t>présence de la salamandre pourpre seront contactés au printemps 2024.</a:t>
            </a:r>
            <a:endParaRPr sz="1400" dirty="0">
              <a:latin typeface="Calibri"/>
              <a:cs typeface="Calibri"/>
            </a:endParaRPr>
          </a:p>
          <a:p>
            <a:pPr marL="0">
              <a:lnSpc>
                <a:spcPct val="100000"/>
              </a:lnSpc>
            </a:pPr>
            <a:r>
              <a:rPr sz="1370" spc="10" dirty="0">
                <a:latin typeface="Calibri"/>
                <a:cs typeface="Calibri"/>
              </a:rPr>
              <a:t>Nous oﬀrirons gratuitement à ces propriétaires un cahier d’informaƟon qui</a:t>
            </a:r>
            <a:endParaRPr sz="1300" dirty="0">
              <a:latin typeface="Calibri"/>
              <a:cs typeface="Calibri"/>
            </a:endParaRPr>
          </a:p>
        </p:txBody>
      </p:sp>
      <p:sp>
        <p:nvSpPr>
          <p:cNvPr id="5" name="text 1"/>
          <p:cNvSpPr txBox="1"/>
          <p:nvPr/>
        </p:nvSpPr>
        <p:spPr>
          <a:xfrm>
            <a:off x="1143010" y="2763964"/>
            <a:ext cx="5423909" cy="672073"/>
          </a:xfrm>
          <a:prstGeom prst="rect">
            <a:avLst/>
          </a:prstGeom>
        </p:spPr>
        <p:txBody>
          <a:bodyPr vert="horz" wrap="none" lIns="0" tIns="0" rIns="0" bIns="0" rtlCol="0">
            <a:spAutoFit/>
          </a:bodyPr>
          <a:lstStyle/>
          <a:p>
            <a:pPr marL="0">
              <a:lnSpc>
                <a:spcPct val="100000"/>
              </a:lnSpc>
            </a:pPr>
            <a:r>
              <a:rPr sz="1370" spc="10" dirty="0">
                <a:latin typeface="Calibri"/>
                <a:cs typeface="Calibri"/>
              </a:rPr>
              <a:t>informaƟons récoltées ceƩe année serviront à idenƟﬁer les endroits où les</a:t>
            </a:r>
            <a:endParaRPr sz="1300">
              <a:latin typeface="Calibri"/>
              <a:cs typeface="Calibri"/>
            </a:endParaRPr>
          </a:p>
          <a:p>
            <a:pPr marL="0">
              <a:lnSpc>
                <a:spcPct val="100000"/>
              </a:lnSpc>
            </a:pPr>
            <a:r>
              <a:rPr sz="1400" spc="10" dirty="0">
                <a:latin typeface="Calibri"/>
                <a:cs typeface="Calibri"/>
              </a:rPr>
              <a:t>eﬀorts de conservaƟon seront les mieux invesƟs dans les prochaines</a:t>
            </a:r>
            <a:endParaRPr sz="1400">
              <a:latin typeface="Calibri"/>
              <a:cs typeface="Calibri"/>
            </a:endParaRPr>
          </a:p>
          <a:p>
            <a:pPr marL="0">
              <a:lnSpc>
                <a:spcPct val="100000"/>
              </a:lnSpc>
            </a:pPr>
            <a:r>
              <a:rPr sz="1370" spc="10" dirty="0">
                <a:latin typeface="Calibri"/>
                <a:cs typeface="Calibri"/>
              </a:rPr>
              <a:t>années. Ce projet bénéﬁcie présentement du souƟen de la FondaƟon de la</a:t>
            </a:r>
            <a:endParaRPr sz="1300">
              <a:latin typeface="Calibri"/>
              <a:cs typeface="Calibri"/>
            </a:endParaRPr>
          </a:p>
        </p:txBody>
      </p:sp>
      <p:sp>
        <p:nvSpPr>
          <p:cNvPr id="6" name="text 1"/>
          <p:cNvSpPr txBox="1"/>
          <p:nvPr/>
        </p:nvSpPr>
        <p:spPr>
          <a:xfrm>
            <a:off x="1143010" y="3849051"/>
            <a:ext cx="1500042" cy="237734"/>
          </a:xfrm>
          <a:prstGeom prst="rect">
            <a:avLst/>
          </a:prstGeom>
        </p:spPr>
        <p:txBody>
          <a:bodyPr vert="horz" wrap="none" lIns="0" tIns="0" rIns="0" bIns="0" rtlCol="0">
            <a:spAutoFit/>
          </a:bodyPr>
          <a:lstStyle/>
          <a:p>
            <a:pPr marL="0">
              <a:lnSpc>
                <a:spcPct val="100000"/>
              </a:lnSpc>
            </a:pPr>
            <a:r>
              <a:rPr sz="1370" spc="10" dirty="0">
                <a:latin typeface="Calibri"/>
                <a:cs typeface="Calibri"/>
              </a:rPr>
              <a:t>Pour en savoir plus :</a:t>
            </a:r>
            <a:endParaRPr sz="1300">
              <a:latin typeface="Calibri"/>
              <a:cs typeface="Calibri"/>
            </a:endParaRPr>
          </a:p>
        </p:txBody>
      </p:sp>
      <p:sp>
        <p:nvSpPr>
          <p:cNvPr id="7" name="object 1"/>
          <p:cNvSpPr/>
          <p:nvPr/>
        </p:nvSpPr>
        <p:spPr>
          <a:xfrm>
            <a:off x="1143000" y="4002024"/>
            <a:ext cx="1459992" cy="11430"/>
          </a:xfrm>
          <a:custGeom>
            <a:avLst/>
            <a:gdLst/>
            <a:ahLst/>
            <a:cxnLst/>
            <a:rect l="l" t="t" r="r" b="b"/>
            <a:pathLst>
              <a:path w="1459992" h="11430">
                <a:moveTo>
                  <a:pt x="0" y="11430"/>
                </a:moveTo>
                <a:lnTo>
                  <a:pt x="1459992" y="11430"/>
                </a:lnTo>
                <a:lnTo>
                  <a:pt x="1459992" y="0"/>
                </a:lnTo>
                <a:lnTo>
                  <a:pt x="0" y="0"/>
                </a:lnTo>
                <a:close/>
              </a:path>
            </a:pathLst>
          </a:custGeom>
          <a:solidFill>
            <a:srgbClr val="000000"/>
          </a:solidFill>
        </p:spPr>
        <p:txBody>
          <a:bodyPr wrap="square" lIns="0" tIns="0" rIns="0" bIns="0" rtlCol="0">
            <a:noAutofit/>
          </a:bodyPr>
          <a:lstStyle/>
          <a:p>
            <a:endParaRPr/>
          </a:p>
        </p:txBody>
      </p:sp>
      <p:sp>
        <p:nvSpPr>
          <p:cNvPr id="8" name="text 1"/>
          <p:cNvSpPr txBox="1"/>
          <p:nvPr/>
        </p:nvSpPr>
        <p:spPr>
          <a:xfrm>
            <a:off x="1143000" y="4066222"/>
            <a:ext cx="5001950" cy="454904"/>
          </a:xfrm>
          <a:prstGeom prst="rect">
            <a:avLst/>
          </a:prstGeom>
        </p:spPr>
        <p:txBody>
          <a:bodyPr vert="horz" wrap="none" lIns="0" tIns="0" rIns="0" bIns="0" rtlCol="0">
            <a:spAutoFit/>
          </a:bodyPr>
          <a:lstStyle/>
          <a:p>
            <a:pPr marL="0">
              <a:lnSpc>
                <a:spcPct val="100000"/>
              </a:lnSpc>
            </a:pPr>
            <a:r>
              <a:rPr sz="1400" spc="10" dirty="0">
                <a:latin typeface="Calibri"/>
                <a:cs typeface="Calibri"/>
              </a:rPr>
              <a:t>Si vous êtes intéressé par la démarche ou désirez obtenir plus</a:t>
            </a:r>
            <a:endParaRPr sz="1400">
              <a:latin typeface="Calibri"/>
              <a:cs typeface="Calibri"/>
            </a:endParaRPr>
          </a:p>
          <a:p>
            <a:pPr marL="0">
              <a:lnSpc>
                <a:spcPct val="100000"/>
              </a:lnSpc>
            </a:pPr>
            <a:r>
              <a:rPr sz="1370" spc="10" dirty="0">
                <a:latin typeface="Calibri"/>
                <a:cs typeface="Calibri"/>
              </a:rPr>
              <a:t>d’informaƟon, nous vous invitons à joindre la personne-ressource au</a:t>
            </a:r>
            <a:endParaRPr sz="1300">
              <a:latin typeface="Calibri"/>
              <a:cs typeface="Calibri"/>
            </a:endParaRPr>
          </a:p>
        </p:txBody>
      </p:sp>
      <p:sp>
        <p:nvSpPr>
          <p:cNvPr id="9" name="text 1"/>
          <p:cNvSpPr txBox="1"/>
          <p:nvPr/>
        </p:nvSpPr>
        <p:spPr>
          <a:xfrm>
            <a:off x="1143003" y="4717733"/>
            <a:ext cx="2977554" cy="237734"/>
          </a:xfrm>
          <a:prstGeom prst="rect">
            <a:avLst/>
          </a:prstGeom>
        </p:spPr>
        <p:txBody>
          <a:bodyPr vert="horz" wrap="none" lIns="0" tIns="0" rIns="0" bIns="0" rtlCol="0">
            <a:spAutoFit/>
          </a:bodyPr>
          <a:lstStyle/>
          <a:p>
            <a:pPr marL="0">
              <a:lnSpc>
                <a:spcPct val="100000"/>
              </a:lnSpc>
            </a:pPr>
            <a:r>
              <a:rPr sz="1370" spc="10" dirty="0">
                <a:solidFill>
                  <a:srgbClr val="467886"/>
                </a:solidFill>
                <a:latin typeface="Calibri"/>
                <a:cs typeface="Calibri"/>
              </a:rPr>
              <a:t>dominic.desjardins@coop-ecologie.com</a:t>
            </a:r>
            <a:r>
              <a:rPr sz="1370" spc="10" dirty="0">
                <a:latin typeface="Calibri"/>
                <a:cs typeface="Calibri"/>
              </a:rPr>
              <a:t>.</a:t>
            </a:r>
            <a:endParaRPr sz="1300">
              <a:latin typeface="Calibri"/>
              <a:cs typeface="Calibri"/>
            </a:endParaRPr>
          </a:p>
        </p:txBody>
      </p:sp>
      <p:sp>
        <p:nvSpPr>
          <p:cNvPr id="2" name="object 2"/>
          <p:cNvSpPr/>
          <p:nvPr/>
        </p:nvSpPr>
        <p:spPr>
          <a:xfrm>
            <a:off x="1143000" y="4870704"/>
            <a:ext cx="2892552" cy="11430"/>
          </a:xfrm>
          <a:custGeom>
            <a:avLst/>
            <a:gdLst/>
            <a:ahLst/>
            <a:cxnLst/>
            <a:rect l="l" t="t" r="r" b="b"/>
            <a:pathLst>
              <a:path w="2892552" h="11430">
                <a:moveTo>
                  <a:pt x="0" y="11430"/>
                </a:moveTo>
                <a:lnTo>
                  <a:pt x="2892552" y="11430"/>
                </a:lnTo>
                <a:lnTo>
                  <a:pt x="2892552" y="0"/>
                </a:lnTo>
                <a:lnTo>
                  <a:pt x="0" y="0"/>
                </a:lnTo>
                <a:close/>
              </a:path>
            </a:pathLst>
          </a:custGeom>
          <a:solidFill>
            <a:srgbClr val="467886"/>
          </a:solidFill>
        </p:spPr>
        <p:txBody>
          <a:bodyPr wrap="square" lIns="0" tIns="0" rIns="0" bIns="0" rtlCol="0">
            <a:noAutofit/>
          </a:bodyPr>
          <a:lstStyle/>
          <a:p>
            <a:endParaRPr/>
          </a:p>
        </p:txBody>
      </p:sp>
      <p:pic>
        <p:nvPicPr>
          <p:cNvPr id="11" name="Image 10">
            <a:extLst>
              <a:ext uri="{FF2B5EF4-FFF2-40B4-BE49-F238E27FC236}">
                <a16:creationId xmlns:a16="http://schemas.microsoft.com/office/drawing/2014/main" id="{8E118234-6F0F-E47C-9CBF-B2B98DCA3659}"/>
              </a:ext>
            </a:extLst>
          </p:cNvPr>
          <p:cNvPicPr>
            <a:picLocks noChangeAspect="1"/>
          </p:cNvPicPr>
          <p:nvPr/>
        </p:nvPicPr>
        <p:blipFill>
          <a:blip r:embed="rId2"/>
          <a:stretch>
            <a:fillRect/>
          </a:stretch>
        </p:blipFill>
        <p:spPr>
          <a:xfrm>
            <a:off x="152401" y="6944853"/>
            <a:ext cx="7533074" cy="2234095"/>
          </a:xfrm>
          <a:prstGeom prst="rect">
            <a:avLst/>
          </a:prstGeom>
        </p:spPr>
      </p:pic>
      <p:sp>
        <p:nvSpPr>
          <p:cNvPr id="15" name="Forme libre : forme 14">
            <a:extLst>
              <a:ext uri="{FF2B5EF4-FFF2-40B4-BE49-F238E27FC236}">
                <a16:creationId xmlns:a16="http://schemas.microsoft.com/office/drawing/2014/main" id="{605973A0-C7CA-5AB5-524D-72070C6576AD}"/>
              </a:ext>
            </a:extLst>
          </p:cNvPr>
          <p:cNvSpPr/>
          <p:nvPr/>
        </p:nvSpPr>
        <p:spPr>
          <a:xfrm>
            <a:off x="385629" y="5759424"/>
            <a:ext cx="7299846" cy="1096137"/>
          </a:xfrm>
          <a:custGeom>
            <a:avLst/>
            <a:gdLst>
              <a:gd name="connsiteX0" fmla="*/ 0 w 7299846"/>
              <a:gd name="connsiteY0" fmla="*/ 655092 h 1096137"/>
              <a:gd name="connsiteX1" fmla="*/ 1746914 w 7299846"/>
              <a:gd name="connsiteY1" fmla="*/ 545910 h 1096137"/>
              <a:gd name="connsiteX2" fmla="*/ 2647666 w 7299846"/>
              <a:gd name="connsiteY2" fmla="*/ 887104 h 1096137"/>
              <a:gd name="connsiteX3" fmla="*/ 3630305 w 7299846"/>
              <a:gd name="connsiteY3" fmla="*/ 491319 h 1096137"/>
              <a:gd name="connsiteX4" fmla="*/ 4749421 w 7299846"/>
              <a:gd name="connsiteY4" fmla="*/ 996286 h 1096137"/>
              <a:gd name="connsiteX5" fmla="*/ 5622878 w 7299846"/>
              <a:gd name="connsiteY5" fmla="*/ 477671 h 1096137"/>
              <a:gd name="connsiteX6" fmla="*/ 6414448 w 7299846"/>
              <a:gd name="connsiteY6" fmla="*/ 1091821 h 1096137"/>
              <a:gd name="connsiteX7" fmla="*/ 7206018 w 7299846"/>
              <a:gd name="connsiteY7" fmla="*/ 95534 h 1096137"/>
              <a:gd name="connsiteX8" fmla="*/ 7246962 w 7299846"/>
              <a:gd name="connsiteY8" fmla="*/ 40943 h 1096137"/>
              <a:gd name="connsiteX9" fmla="*/ 6864824 w 7299846"/>
              <a:gd name="connsiteY9" fmla="*/ 0 h 1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99846" h="1096137">
                <a:moveTo>
                  <a:pt x="0" y="655092"/>
                </a:moveTo>
                <a:cubicBezTo>
                  <a:pt x="652818" y="581166"/>
                  <a:pt x="1305636" y="507241"/>
                  <a:pt x="1746914" y="545910"/>
                </a:cubicBezTo>
                <a:cubicBezTo>
                  <a:pt x="2188192" y="584579"/>
                  <a:pt x="2333768" y="896202"/>
                  <a:pt x="2647666" y="887104"/>
                </a:cubicBezTo>
                <a:cubicBezTo>
                  <a:pt x="2961564" y="878006"/>
                  <a:pt x="3280013" y="473122"/>
                  <a:pt x="3630305" y="491319"/>
                </a:cubicBezTo>
                <a:cubicBezTo>
                  <a:pt x="3980598" y="509516"/>
                  <a:pt x="4417326" y="998561"/>
                  <a:pt x="4749421" y="996286"/>
                </a:cubicBezTo>
                <a:cubicBezTo>
                  <a:pt x="5081516" y="994011"/>
                  <a:pt x="5345374" y="461748"/>
                  <a:pt x="5622878" y="477671"/>
                </a:cubicBezTo>
                <a:cubicBezTo>
                  <a:pt x="5900383" y="493593"/>
                  <a:pt x="6150591" y="1155511"/>
                  <a:pt x="6414448" y="1091821"/>
                </a:cubicBezTo>
                <a:cubicBezTo>
                  <a:pt x="6678305" y="1028132"/>
                  <a:pt x="7067266" y="270680"/>
                  <a:pt x="7206018" y="95534"/>
                </a:cubicBezTo>
                <a:cubicBezTo>
                  <a:pt x="7344770" y="-79612"/>
                  <a:pt x="7303828" y="56865"/>
                  <a:pt x="7246962" y="40943"/>
                </a:cubicBezTo>
                <a:cubicBezTo>
                  <a:pt x="7190096" y="25021"/>
                  <a:pt x="7510818" y="1214651"/>
                  <a:pt x="6864824"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E9DB00-AA9D-E61A-8CE7-79598A226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
            <a:ext cx="7772400" cy="9715500"/>
          </a:xfrm>
          <a:prstGeom prst="rect">
            <a:avLst/>
          </a:prstGeom>
        </p:spPr>
      </p:pic>
    </p:spTree>
    <p:extLst>
      <p:ext uri="{BB962C8B-B14F-4D97-AF65-F5344CB8AC3E}">
        <p14:creationId xmlns:p14="http://schemas.microsoft.com/office/powerpoint/2010/main" val="4029985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FFFFFF"/>
          </a:solidFill>
        </p:spPr>
        <p:txBody>
          <a:bodyPr wrap="square" lIns="0" tIns="0" rIns="0" bIns="0" rtlCol="0">
            <a:noAutofit/>
          </a:bodyPr>
          <a:lstStyle/>
          <a:p>
            <a:endParaRPr/>
          </a:p>
        </p:txBody>
      </p:sp>
      <p:sp>
        <p:nvSpPr>
          <p:cNvPr id="2" name="object 2"/>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FFFFFF"/>
          </a:solidFill>
        </p:spPr>
        <p:txBody>
          <a:bodyPr wrap="square" lIns="0" tIns="0" rIns="0" bIns="0" rtlCol="0">
            <a:noAutofit/>
          </a:bodyPr>
          <a:lstStyle/>
          <a:p>
            <a:endParaRPr/>
          </a:p>
        </p:txBody>
      </p:sp>
      <p:sp>
        <p:nvSpPr>
          <p:cNvPr id="6" name="text 1"/>
          <p:cNvSpPr txBox="1"/>
          <p:nvPr/>
        </p:nvSpPr>
        <p:spPr>
          <a:xfrm>
            <a:off x="4028965" y="479921"/>
            <a:ext cx="2870221" cy="954997"/>
          </a:xfrm>
          <a:prstGeom prst="rect">
            <a:avLst/>
          </a:prstGeom>
        </p:spPr>
        <p:txBody>
          <a:bodyPr vert="horz" wrap="none" lIns="0" tIns="0" rIns="0" bIns="0" rtlCol="0">
            <a:spAutoFit/>
          </a:bodyPr>
          <a:lstStyle/>
          <a:p>
            <a:pPr marL="0">
              <a:lnSpc>
                <a:spcPct val="100000"/>
              </a:lnSpc>
            </a:pPr>
            <a:r>
              <a:rPr sz="6150" spc="10" dirty="0">
                <a:solidFill>
                  <a:srgbClr val="FF914D"/>
                </a:solidFill>
                <a:latin typeface="Arial"/>
                <a:cs typeface="Arial"/>
              </a:rPr>
              <a:t>MERCI!</a:t>
            </a:r>
            <a:endParaRPr sz="6100">
              <a:latin typeface="Arial"/>
              <a:cs typeface="Arial"/>
            </a:endParaRPr>
          </a:p>
        </p:txBody>
      </p:sp>
      <p:pic>
        <p:nvPicPr>
          <p:cNvPr id="7"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895" y="4849707"/>
            <a:ext cx="2521607" cy="100035"/>
          </a:xfrm>
          <a:prstGeom prst="rect">
            <a:avLst/>
          </a:prstGeom>
        </p:spPr>
      </p:pic>
      <p:sp>
        <p:nvSpPr>
          <p:cNvPr id="8" name="text 1"/>
          <p:cNvSpPr txBox="1"/>
          <p:nvPr/>
        </p:nvSpPr>
        <p:spPr>
          <a:xfrm>
            <a:off x="1302401" y="5255561"/>
            <a:ext cx="5133153" cy="460815"/>
          </a:xfrm>
          <a:prstGeom prst="rect">
            <a:avLst/>
          </a:prstGeom>
        </p:spPr>
        <p:txBody>
          <a:bodyPr vert="horz" wrap="none" lIns="0" tIns="0" rIns="0" bIns="0" rtlCol="0">
            <a:spAutoFit/>
          </a:bodyPr>
          <a:lstStyle/>
          <a:p>
            <a:pPr marL="0">
              <a:lnSpc>
                <a:spcPct val="100000"/>
              </a:lnSpc>
            </a:pPr>
            <a:r>
              <a:rPr sz="2500" spc="10" dirty="0">
                <a:solidFill>
                  <a:srgbClr val="568A70"/>
                </a:solidFill>
                <a:latin typeface="Arial"/>
                <a:cs typeface="Arial"/>
              </a:rPr>
              <a:t>T I R A G E  D E  N O Ë L :  1 5 0 0 $</a:t>
            </a:r>
            <a:endParaRPr sz="2500">
              <a:latin typeface="Arial"/>
              <a:cs typeface="Arial"/>
            </a:endParaRPr>
          </a:p>
        </p:txBody>
      </p:sp>
      <p:sp>
        <p:nvSpPr>
          <p:cNvPr id="9" name="text 1"/>
          <p:cNvSpPr txBox="1"/>
          <p:nvPr/>
        </p:nvSpPr>
        <p:spPr>
          <a:xfrm>
            <a:off x="349095" y="6038631"/>
            <a:ext cx="7095514" cy="706396"/>
          </a:xfrm>
          <a:prstGeom prst="rect">
            <a:avLst/>
          </a:prstGeom>
        </p:spPr>
        <p:txBody>
          <a:bodyPr vert="horz" wrap="none" lIns="0" tIns="0" rIns="0" bIns="0" rtlCol="0">
            <a:spAutoFit/>
          </a:bodyPr>
          <a:lstStyle/>
          <a:p>
            <a:pPr marL="0">
              <a:lnSpc>
                <a:spcPct val="100000"/>
              </a:lnSpc>
            </a:pPr>
            <a:r>
              <a:rPr sz="1630" b="1" spc="10" dirty="0">
                <a:solidFill>
                  <a:srgbClr val="FF914D"/>
                </a:solidFill>
                <a:latin typeface="Arial"/>
                <a:cs typeface="Arial"/>
              </a:rPr>
              <a:t>O n  r e m e r c i e  c h a l e u r e u s e m e n t  l e s  e n t r e p r i s e s</a:t>
            </a:r>
            <a:endParaRPr sz="1600">
              <a:latin typeface="Arial"/>
              <a:cs typeface="Arial"/>
            </a:endParaRPr>
          </a:p>
          <a:p>
            <a:pPr marL="420160">
              <a:lnSpc>
                <a:spcPct val="100000"/>
              </a:lnSpc>
            </a:pPr>
            <a:r>
              <a:rPr sz="1810" b="1" spc="10" dirty="0">
                <a:solidFill>
                  <a:srgbClr val="FF914D"/>
                </a:solidFill>
                <a:latin typeface="Arial"/>
                <a:cs typeface="Arial"/>
              </a:rPr>
              <a:t>q u i  n o u s  o n t  d o n n é  l e s  p r i x  à  f a i r e  t i r e r :</a:t>
            </a:r>
            <a:endParaRPr sz="1800">
              <a:latin typeface="Arial"/>
              <a:cs typeface="Arial"/>
            </a:endParaRPr>
          </a:p>
        </p:txBody>
      </p:sp>
      <p:pic>
        <p:nvPicPr>
          <p:cNvPr id="3"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895" y="2034788"/>
            <a:ext cx="2521607" cy="100035"/>
          </a:xfrm>
          <a:prstGeom prst="rect">
            <a:avLst/>
          </a:prstGeom>
        </p:spPr>
      </p:pic>
      <p:sp>
        <p:nvSpPr>
          <p:cNvPr id="10" name="text 1"/>
          <p:cNvSpPr txBox="1"/>
          <p:nvPr/>
        </p:nvSpPr>
        <p:spPr>
          <a:xfrm>
            <a:off x="170295" y="2327386"/>
            <a:ext cx="7467838" cy="323040"/>
          </a:xfrm>
          <a:prstGeom prst="rect">
            <a:avLst/>
          </a:prstGeom>
        </p:spPr>
        <p:txBody>
          <a:bodyPr vert="horz" wrap="none" lIns="0" tIns="0" rIns="0" bIns="0" rtlCol="0">
            <a:spAutoFit/>
          </a:bodyPr>
          <a:lstStyle/>
          <a:p>
            <a:pPr marL="0">
              <a:lnSpc>
                <a:spcPct val="100000"/>
              </a:lnSpc>
            </a:pPr>
            <a:r>
              <a:rPr sz="1820" spc="10" dirty="0">
                <a:latin typeface="Arial"/>
                <a:cs typeface="Arial"/>
              </a:rPr>
              <a:t>G r â c e  à  c e s  2  a c t i v i t é s  d e  f i n a n c e m e n t ,  c e  s o n t</a:t>
            </a:r>
            <a:endParaRPr sz="1800">
              <a:latin typeface="Arial"/>
              <a:cs typeface="Arial"/>
            </a:endParaRPr>
          </a:p>
        </p:txBody>
      </p:sp>
      <p:sp>
        <p:nvSpPr>
          <p:cNvPr id="11" name="text 1"/>
          <p:cNvSpPr txBox="1"/>
          <p:nvPr/>
        </p:nvSpPr>
        <p:spPr>
          <a:xfrm>
            <a:off x="170295" y="2732098"/>
            <a:ext cx="7467855" cy="323040"/>
          </a:xfrm>
          <a:prstGeom prst="rect">
            <a:avLst/>
          </a:prstGeom>
        </p:spPr>
        <p:txBody>
          <a:bodyPr vert="horz" wrap="none" lIns="0" tIns="0" rIns="0" bIns="0" rtlCol="0">
            <a:spAutoFit/>
          </a:bodyPr>
          <a:lstStyle/>
          <a:p>
            <a:pPr marL="0">
              <a:lnSpc>
                <a:spcPct val="100000"/>
              </a:lnSpc>
            </a:pPr>
            <a:r>
              <a:rPr sz="1850" spc="10" dirty="0">
                <a:latin typeface="Arial"/>
                <a:cs typeface="Arial"/>
              </a:rPr>
              <a:t>p l u s  d e  3  3 0 0 $  d ’ a m a s s e r  p o u r  l a  c r é a t i o n  d ’ u n</a:t>
            </a:r>
            <a:endParaRPr sz="1800">
              <a:latin typeface="Arial"/>
              <a:cs typeface="Arial"/>
            </a:endParaRPr>
          </a:p>
        </p:txBody>
      </p:sp>
      <p:sp>
        <p:nvSpPr>
          <p:cNvPr id="12" name="text 1"/>
          <p:cNvSpPr txBox="1"/>
          <p:nvPr/>
        </p:nvSpPr>
        <p:spPr>
          <a:xfrm>
            <a:off x="170295" y="3136809"/>
            <a:ext cx="7467833" cy="323040"/>
          </a:xfrm>
          <a:prstGeom prst="rect">
            <a:avLst/>
          </a:prstGeom>
        </p:spPr>
        <p:txBody>
          <a:bodyPr vert="horz" wrap="none" lIns="0" tIns="0" rIns="0" bIns="0" rtlCol="0">
            <a:spAutoFit/>
          </a:bodyPr>
          <a:lstStyle/>
          <a:p>
            <a:pPr marL="0">
              <a:lnSpc>
                <a:spcPct val="100000"/>
              </a:lnSpc>
            </a:pPr>
            <a:r>
              <a:rPr sz="1820" spc="10" dirty="0">
                <a:latin typeface="Arial"/>
                <a:cs typeface="Arial"/>
              </a:rPr>
              <a:t>n o u v e l  a i r  d e  j e u  e x t é r i e u r .  L e  p a r c  n a t u r e  s e r a</a:t>
            </a:r>
            <a:endParaRPr sz="1800">
              <a:latin typeface="Arial"/>
              <a:cs typeface="Arial"/>
            </a:endParaRPr>
          </a:p>
        </p:txBody>
      </p:sp>
      <p:sp>
        <p:nvSpPr>
          <p:cNvPr id="13" name="text 1"/>
          <p:cNvSpPr txBox="1"/>
          <p:nvPr/>
        </p:nvSpPr>
        <p:spPr>
          <a:xfrm>
            <a:off x="170295" y="3541521"/>
            <a:ext cx="461436" cy="323040"/>
          </a:xfrm>
          <a:prstGeom prst="rect">
            <a:avLst/>
          </a:prstGeom>
        </p:spPr>
        <p:txBody>
          <a:bodyPr vert="horz" wrap="none" lIns="0" tIns="0" rIns="0" bIns="0" rtlCol="0">
            <a:spAutoFit/>
          </a:bodyPr>
          <a:lstStyle/>
          <a:p>
            <a:pPr marL="0">
              <a:lnSpc>
                <a:spcPct val="100000"/>
              </a:lnSpc>
            </a:pPr>
            <a:r>
              <a:rPr sz="2000" spc="10" dirty="0">
                <a:latin typeface="Arial"/>
                <a:cs typeface="Arial"/>
              </a:rPr>
              <a:t>u n </a:t>
            </a:r>
            <a:endParaRPr sz="2000">
              <a:latin typeface="Arial"/>
              <a:cs typeface="Arial"/>
            </a:endParaRPr>
          </a:p>
        </p:txBody>
      </p:sp>
      <p:sp>
        <p:nvSpPr>
          <p:cNvPr id="14" name="text 1"/>
          <p:cNvSpPr txBox="1"/>
          <p:nvPr/>
        </p:nvSpPr>
        <p:spPr>
          <a:xfrm>
            <a:off x="1001024" y="3541521"/>
            <a:ext cx="1194159" cy="323040"/>
          </a:xfrm>
          <a:prstGeom prst="rect">
            <a:avLst/>
          </a:prstGeom>
        </p:spPr>
        <p:txBody>
          <a:bodyPr vert="horz" wrap="none" lIns="0" tIns="0" rIns="0" bIns="0" rtlCol="0">
            <a:spAutoFit/>
          </a:bodyPr>
          <a:lstStyle/>
          <a:p>
            <a:pPr marL="0">
              <a:lnSpc>
                <a:spcPct val="100000"/>
              </a:lnSpc>
            </a:pPr>
            <a:r>
              <a:rPr sz="1970" spc="10" dirty="0">
                <a:latin typeface="Arial"/>
                <a:cs typeface="Arial"/>
              </a:rPr>
              <a:t>e n d r o i t </a:t>
            </a:r>
            <a:endParaRPr sz="1900">
              <a:latin typeface="Arial"/>
              <a:cs typeface="Arial"/>
            </a:endParaRPr>
          </a:p>
        </p:txBody>
      </p:sp>
      <p:sp>
        <p:nvSpPr>
          <p:cNvPr id="15" name="text 1"/>
          <p:cNvSpPr txBox="1"/>
          <p:nvPr/>
        </p:nvSpPr>
        <p:spPr>
          <a:xfrm>
            <a:off x="2564476" y="3541521"/>
            <a:ext cx="780445" cy="323040"/>
          </a:xfrm>
          <a:prstGeom prst="rect">
            <a:avLst/>
          </a:prstGeom>
        </p:spPr>
        <p:txBody>
          <a:bodyPr vert="horz" wrap="none" lIns="0" tIns="0" rIns="0" bIns="0" rtlCol="0">
            <a:spAutoFit/>
          </a:bodyPr>
          <a:lstStyle/>
          <a:p>
            <a:pPr marL="0">
              <a:lnSpc>
                <a:spcPct val="100000"/>
              </a:lnSpc>
            </a:pPr>
            <a:r>
              <a:rPr sz="2000" spc="10" dirty="0">
                <a:latin typeface="Arial"/>
                <a:cs typeface="Arial"/>
              </a:rPr>
              <a:t>p o u r </a:t>
            </a:r>
            <a:endParaRPr sz="2000">
              <a:latin typeface="Arial"/>
              <a:cs typeface="Arial"/>
            </a:endParaRPr>
          </a:p>
        </p:txBody>
      </p:sp>
      <p:sp>
        <p:nvSpPr>
          <p:cNvPr id="16" name="text 1"/>
          <p:cNvSpPr txBox="1"/>
          <p:nvPr/>
        </p:nvSpPr>
        <p:spPr>
          <a:xfrm>
            <a:off x="3714214" y="3541521"/>
            <a:ext cx="1620665" cy="323040"/>
          </a:xfrm>
          <a:prstGeom prst="rect">
            <a:avLst/>
          </a:prstGeom>
        </p:spPr>
        <p:txBody>
          <a:bodyPr vert="horz" wrap="none" lIns="0" tIns="0" rIns="0" bIns="0" rtlCol="0">
            <a:spAutoFit/>
          </a:bodyPr>
          <a:lstStyle/>
          <a:p>
            <a:pPr marL="0">
              <a:lnSpc>
                <a:spcPct val="100000"/>
              </a:lnSpc>
            </a:pPr>
            <a:r>
              <a:rPr sz="1970" spc="10" dirty="0">
                <a:latin typeface="Arial"/>
                <a:cs typeface="Arial"/>
              </a:rPr>
              <a:t>p e r m e t t r e </a:t>
            </a:r>
            <a:endParaRPr sz="1900">
              <a:latin typeface="Arial"/>
              <a:cs typeface="Arial"/>
            </a:endParaRPr>
          </a:p>
        </p:txBody>
      </p:sp>
      <p:sp>
        <p:nvSpPr>
          <p:cNvPr id="17" name="text 1"/>
          <p:cNvSpPr txBox="1"/>
          <p:nvPr/>
        </p:nvSpPr>
        <p:spPr>
          <a:xfrm>
            <a:off x="5704171" y="3541521"/>
            <a:ext cx="498123" cy="323040"/>
          </a:xfrm>
          <a:prstGeom prst="rect">
            <a:avLst/>
          </a:prstGeom>
        </p:spPr>
        <p:txBody>
          <a:bodyPr vert="horz" wrap="none" lIns="0" tIns="0" rIns="0" bIns="0" rtlCol="0">
            <a:spAutoFit/>
          </a:bodyPr>
          <a:lstStyle/>
          <a:p>
            <a:pPr marL="0">
              <a:lnSpc>
                <a:spcPct val="100000"/>
              </a:lnSpc>
            </a:pPr>
            <a:r>
              <a:rPr sz="2000" spc="10" dirty="0">
                <a:latin typeface="Arial"/>
                <a:cs typeface="Arial"/>
              </a:rPr>
              <a:t>l e s </a:t>
            </a:r>
            <a:endParaRPr sz="2000">
              <a:latin typeface="Arial"/>
              <a:cs typeface="Arial"/>
            </a:endParaRPr>
          </a:p>
        </p:txBody>
      </p:sp>
      <p:sp>
        <p:nvSpPr>
          <p:cNvPr id="18" name="text 1"/>
          <p:cNvSpPr txBox="1"/>
          <p:nvPr/>
        </p:nvSpPr>
        <p:spPr>
          <a:xfrm>
            <a:off x="6571587" y="3541521"/>
            <a:ext cx="1066583" cy="323040"/>
          </a:xfrm>
          <a:prstGeom prst="rect">
            <a:avLst/>
          </a:prstGeom>
        </p:spPr>
        <p:txBody>
          <a:bodyPr vert="horz" wrap="none" lIns="0" tIns="0" rIns="0" bIns="0" rtlCol="0">
            <a:spAutoFit/>
          </a:bodyPr>
          <a:lstStyle/>
          <a:p>
            <a:pPr marL="0">
              <a:lnSpc>
                <a:spcPct val="100000"/>
              </a:lnSpc>
            </a:pPr>
            <a:r>
              <a:rPr sz="1760" spc="10" dirty="0">
                <a:latin typeface="Arial"/>
                <a:cs typeface="Arial"/>
              </a:rPr>
              <a:t>s i e s t e s</a:t>
            </a:r>
            <a:endParaRPr sz="1700">
              <a:latin typeface="Arial"/>
              <a:cs typeface="Arial"/>
            </a:endParaRPr>
          </a:p>
        </p:txBody>
      </p:sp>
      <p:sp>
        <p:nvSpPr>
          <p:cNvPr id="19" name="text 1"/>
          <p:cNvSpPr txBox="1"/>
          <p:nvPr/>
        </p:nvSpPr>
        <p:spPr>
          <a:xfrm>
            <a:off x="170295" y="3946232"/>
            <a:ext cx="1862082" cy="323040"/>
          </a:xfrm>
          <a:prstGeom prst="rect">
            <a:avLst/>
          </a:prstGeom>
        </p:spPr>
        <p:txBody>
          <a:bodyPr vert="horz" wrap="none" lIns="0" tIns="0" rIns="0" bIns="0" rtlCol="0">
            <a:spAutoFit/>
          </a:bodyPr>
          <a:lstStyle/>
          <a:p>
            <a:pPr marL="0">
              <a:lnSpc>
                <a:spcPct val="100000"/>
              </a:lnSpc>
            </a:pPr>
            <a:r>
              <a:rPr sz="1760" spc="10" dirty="0">
                <a:latin typeface="Arial"/>
                <a:cs typeface="Arial"/>
              </a:rPr>
              <a:t>e x t é r i e u r e s , </a:t>
            </a:r>
            <a:endParaRPr sz="1700">
              <a:latin typeface="Arial"/>
              <a:cs typeface="Arial"/>
            </a:endParaRPr>
          </a:p>
        </p:txBody>
      </p:sp>
      <p:sp>
        <p:nvSpPr>
          <p:cNvPr id="20" name="text 1"/>
          <p:cNvSpPr txBox="1"/>
          <p:nvPr/>
        </p:nvSpPr>
        <p:spPr>
          <a:xfrm>
            <a:off x="2245034" y="3946232"/>
            <a:ext cx="498123" cy="323040"/>
          </a:xfrm>
          <a:prstGeom prst="rect">
            <a:avLst/>
          </a:prstGeom>
        </p:spPr>
        <p:txBody>
          <a:bodyPr vert="horz" wrap="none" lIns="0" tIns="0" rIns="0" bIns="0" rtlCol="0">
            <a:spAutoFit/>
          </a:bodyPr>
          <a:lstStyle/>
          <a:p>
            <a:pPr marL="0">
              <a:lnSpc>
                <a:spcPct val="100000"/>
              </a:lnSpc>
            </a:pPr>
            <a:r>
              <a:rPr sz="2000" spc="10" dirty="0">
                <a:latin typeface="Arial"/>
                <a:cs typeface="Arial"/>
              </a:rPr>
              <a:t>l e s </a:t>
            </a:r>
            <a:endParaRPr sz="2000">
              <a:latin typeface="Arial"/>
              <a:cs typeface="Arial"/>
            </a:endParaRPr>
          </a:p>
        </p:txBody>
      </p:sp>
      <p:sp>
        <p:nvSpPr>
          <p:cNvPr id="21" name="text 1"/>
          <p:cNvSpPr txBox="1"/>
          <p:nvPr/>
        </p:nvSpPr>
        <p:spPr>
          <a:xfrm>
            <a:off x="2955813" y="3946232"/>
            <a:ext cx="1365234" cy="323040"/>
          </a:xfrm>
          <a:prstGeom prst="rect">
            <a:avLst/>
          </a:prstGeom>
        </p:spPr>
        <p:txBody>
          <a:bodyPr vert="horz" wrap="none" lIns="0" tIns="0" rIns="0" bIns="0" rtlCol="0">
            <a:spAutoFit/>
          </a:bodyPr>
          <a:lstStyle/>
          <a:p>
            <a:pPr marL="0">
              <a:lnSpc>
                <a:spcPct val="100000"/>
              </a:lnSpc>
            </a:pPr>
            <a:r>
              <a:rPr sz="1790" spc="10" dirty="0">
                <a:latin typeface="Arial"/>
                <a:cs typeface="Arial"/>
              </a:rPr>
              <a:t>a c t i v i t é s </a:t>
            </a:r>
            <a:endParaRPr sz="1700">
              <a:latin typeface="Arial"/>
              <a:cs typeface="Arial"/>
            </a:endParaRPr>
          </a:p>
        </p:txBody>
      </p:sp>
      <p:sp>
        <p:nvSpPr>
          <p:cNvPr id="22" name="text 1"/>
          <p:cNvSpPr txBox="1"/>
          <p:nvPr/>
        </p:nvSpPr>
        <p:spPr>
          <a:xfrm>
            <a:off x="4533703" y="3946232"/>
            <a:ext cx="446618" cy="323040"/>
          </a:xfrm>
          <a:prstGeom prst="rect">
            <a:avLst/>
          </a:prstGeom>
        </p:spPr>
        <p:txBody>
          <a:bodyPr vert="horz" wrap="none" lIns="0" tIns="0" rIns="0" bIns="0" rtlCol="0">
            <a:spAutoFit/>
          </a:bodyPr>
          <a:lstStyle/>
          <a:p>
            <a:pPr marL="0">
              <a:lnSpc>
                <a:spcPct val="100000"/>
              </a:lnSpc>
            </a:pPr>
            <a:r>
              <a:rPr sz="2000" spc="10" dirty="0">
                <a:latin typeface="Arial"/>
                <a:cs typeface="Arial"/>
              </a:rPr>
              <a:t>e n </a:t>
            </a:r>
            <a:endParaRPr sz="2000">
              <a:latin typeface="Arial"/>
              <a:cs typeface="Arial"/>
            </a:endParaRPr>
          </a:p>
        </p:txBody>
      </p:sp>
      <p:sp>
        <p:nvSpPr>
          <p:cNvPr id="23" name="text 1"/>
          <p:cNvSpPr txBox="1"/>
          <p:nvPr/>
        </p:nvSpPr>
        <p:spPr>
          <a:xfrm>
            <a:off x="5192977" y="3946232"/>
            <a:ext cx="851289" cy="323040"/>
          </a:xfrm>
          <a:prstGeom prst="rect">
            <a:avLst/>
          </a:prstGeom>
        </p:spPr>
        <p:txBody>
          <a:bodyPr vert="horz" wrap="none" lIns="0" tIns="0" rIns="0" bIns="0" rtlCol="0">
            <a:spAutoFit/>
          </a:bodyPr>
          <a:lstStyle/>
          <a:p>
            <a:pPr marL="0">
              <a:lnSpc>
                <a:spcPct val="100000"/>
              </a:lnSpc>
            </a:pPr>
            <a:r>
              <a:rPr sz="2000" spc="10" dirty="0">
                <a:latin typeface="Arial"/>
                <a:cs typeface="Arial"/>
              </a:rPr>
              <a:t>p l e i n </a:t>
            </a:r>
            <a:endParaRPr sz="2000">
              <a:latin typeface="Arial"/>
              <a:cs typeface="Arial"/>
            </a:endParaRPr>
          </a:p>
        </p:txBody>
      </p:sp>
      <p:sp>
        <p:nvSpPr>
          <p:cNvPr id="24" name="text 1"/>
          <p:cNvSpPr txBox="1"/>
          <p:nvPr/>
        </p:nvSpPr>
        <p:spPr>
          <a:xfrm>
            <a:off x="6256923" y="3946232"/>
            <a:ext cx="554400" cy="323040"/>
          </a:xfrm>
          <a:prstGeom prst="rect">
            <a:avLst/>
          </a:prstGeom>
        </p:spPr>
        <p:txBody>
          <a:bodyPr vert="horz" wrap="none" lIns="0" tIns="0" rIns="0" bIns="0" rtlCol="0">
            <a:spAutoFit/>
          </a:bodyPr>
          <a:lstStyle/>
          <a:p>
            <a:pPr marL="0">
              <a:lnSpc>
                <a:spcPct val="100000"/>
              </a:lnSpc>
            </a:pPr>
            <a:r>
              <a:rPr sz="1910" spc="10" dirty="0">
                <a:latin typeface="Arial"/>
                <a:cs typeface="Arial"/>
              </a:rPr>
              <a:t>a i r , </a:t>
            </a:r>
            <a:endParaRPr sz="1900">
              <a:latin typeface="Arial"/>
              <a:cs typeface="Arial"/>
            </a:endParaRPr>
          </a:p>
        </p:txBody>
      </p:sp>
      <p:sp>
        <p:nvSpPr>
          <p:cNvPr id="25" name="text 1"/>
          <p:cNvSpPr txBox="1"/>
          <p:nvPr/>
        </p:nvSpPr>
        <p:spPr>
          <a:xfrm>
            <a:off x="7023979" y="3946232"/>
            <a:ext cx="614188" cy="323040"/>
          </a:xfrm>
          <a:prstGeom prst="rect">
            <a:avLst/>
          </a:prstGeom>
        </p:spPr>
        <p:txBody>
          <a:bodyPr vert="horz" wrap="none" lIns="0" tIns="0" rIns="0" bIns="0" rtlCol="0">
            <a:spAutoFit/>
          </a:bodyPr>
          <a:lstStyle/>
          <a:p>
            <a:pPr marL="0">
              <a:lnSpc>
                <a:spcPct val="100000"/>
              </a:lnSpc>
            </a:pPr>
            <a:r>
              <a:rPr sz="2000" spc="10" dirty="0">
                <a:latin typeface="Arial"/>
                <a:cs typeface="Arial"/>
              </a:rPr>
              <a:t>p e u</a:t>
            </a:r>
            <a:endParaRPr sz="2000">
              <a:latin typeface="Arial"/>
              <a:cs typeface="Arial"/>
            </a:endParaRPr>
          </a:p>
        </p:txBody>
      </p:sp>
      <p:sp>
        <p:nvSpPr>
          <p:cNvPr id="26" name="text 1"/>
          <p:cNvSpPr txBox="1"/>
          <p:nvPr/>
        </p:nvSpPr>
        <p:spPr>
          <a:xfrm>
            <a:off x="170295" y="4350944"/>
            <a:ext cx="3748487" cy="323040"/>
          </a:xfrm>
          <a:prstGeom prst="rect">
            <a:avLst/>
          </a:prstGeom>
        </p:spPr>
        <p:txBody>
          <a:bodyPr vert="horz" wrap="none" lIns="0" tIns="0" rIns="0" bIns="0" rtlCol="0">
            <a:spAutoFit/>
          </a:bodyPr>
          <a:lstStyle/>
          <a:p>
            <a:pPr marL="0">
              <a:lnSpc>
                <a:spcPct val="100000"/>
              </a:lnSpc>
            </a:pPr>
            <a:r>
              <a:rPr sz="1820" spc="10" dirty="0">
                <a:latin typeface="Arial"/>
                <a:cs typeface="Arial"/>
              </a:rPr>
              <a:t>i m p o r t e  l a  t e m p é r a t u r e .</a:t>
            </a:r>
            <a:endParaRPr sz="1800">
              <a:latin typeface="Arial"/>
              <a:cs typeface="Arial"/>
            </a:endParaRPr>
          </a:p>
        </p:txBody>
      </p:sp>
      <p:pic>
        <p:nvPicPr>
          <p:cNvPr id="4" name="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887" y="-225122"/>
            <a:ext cx="2590800" cy="2590800"/>
          </a:xfrm>
          <a:prstGeom prst="rect">
            <a:avLst/>
          </a:prstGeom>
        </p:spPr>
      </p:pic>
      <p:sp>
        <p:nvSpPr>
          <p:cNvPr id="27" name="text 1"/>
          <p:cNvSpPr txBox="1"/>
          <p:nvPr/>
        </p:nvSpPr>
        <p:spPr>
          <a:xfrm>
            <a:off x="475462" y="7010141"/>
            <a:ext cx="4039521" cy="233472"/>
          </a:xfrm>
          <a:prstGeom prst="rect">
            <a:avLst/>
          </a:prstGeom>
        </p:spPr>
        <p:txBody>
          <a:bodyPr vert="horz" wrap="none" lIns="0" tIns="0" rIns="0" bIns="0" rtlCol="0">
            <a:spAutoFit/>
          </a:bodyPr>
          <a:lstStyle/>
          <a:p>
            <a:pPr marL="0">
              <a:lnSpc>
                <a:spcPct val="100000"/>
              </a:lnSpc>
            </a:pPr>
            <a:r>
              <a:rPr sz="1219" spc="10" dirty="0">
                <a:solidFill>
                  <a:srgbClr val="D63737"/>
                </a:solidFill>
                <a:latin typeface="Arial"/>
                <a:cs typeface="Arial"/>
              </a:rPr>
              <a:t>A N N I E  G A R N E A U  M A S S O T H É R A P E U T E</a:t>
            </a:r>
            <a:endParaRPr sz="1200">
              <a:latin typeface="Arial"/>
              <a:cs typeface="Arial"/>
            </a:endParaRPr>
          </a:p>
        </p:txBody>
      </p:sp>
      <p:sp>
        <p:nvSpPr>
          <p:cNvPr id="28" name="text 1"/>
          <p:cNvSpPr txBox="1"/>
          <p:nvPr/>
        </p:nvSpPr>
        <p:spPr>
          <a:xfrm>
            <a:off x="475462" y="7314941"/>
            <a:ext cx="3040072" cy="233472"/>
          </a:xfrm>
          <a:prstGeom prst="rect">
            <a:avLst/>
          </a:prstGeom>
        </p:spPr>
        <p:txBody>
          <a:bodyPr vert="horz" wrap="none" lIns="0" tIns="0" rIns="0" bIns="0" rtlCol="0">
            <a:spAutoFit/>
          </a:bodyPr>
          <a:lstStyle/>
          <a:p>
            <a:pPr marL="0">
              <a:lnSpc>
                <a:spcPct val="100000"/>
              </a:lnSpc>
            </a:pPr>
            <a:r>
              <a:rPr sz="1219" spc="10" dirty="0">
                <a:solidFill>
                  <a:srgbClr val="D63737"/>
                </a:solidFill>
                <a:latin typeface="Arial"/>
                <a:cs typeface="Arial"/>
              </a:rPr>
              <a:t>B O U T I Q U E  A U D R E Y  F I L L I O N</a:t>
            </a:r>
            <a:endParaRPr sz="1200">
              <a:latin typeface="Arial"/>
              <a:cs typeface="Arial"/>
            </a:endParaRPr>
          </a:p>
        </p:txBody>
      </p:sp>
      <p:sp>
        <p:nvSpPr>
          <p:cNvPr id="29" name="text 1"/>
          <p:cNvSpPr txBox="1"/>
          <p:nvPr/>
        </p:nvSpPr>
        <p:spPr>
          <a:xfrm>
            <a:off x="475462" y="7619742"/>
            <a:ext cx="1817357" cy="233472"/>
          </a:xfrm>
          <a:prstGeom prst="rect">
            <a:avLst/>
          </a:prstGeom>
        </p:spPr>
        <p:txBody>
          <a:bodyPr vert="horz" wrap="none" lIns="0" tIns="0" rIns="0" bIns="0" rtlCol="0">
            <a:spAutoFit/>
          </a:bodyPr>
          <a:lstStyle/>
          <a:p>
            <a:pPr marL="0">
              <a:lnSpc>
                <a:spcPct val="100000"/>
              </a:lnSpc>
            </a:pPr>
            <a:r>
              <a:rPr sz="1219" spc="10" dirty="0">
                <a:solidFill>
                  <a:srgbClr val="D63737"/>
                </a:solidFill>
                <a:latin typeface="Arial"/>
                <a:cs typeface="Arial"/>
              </a:rPr>
              <a:t>C U L T U R E S  M A R A</a:t>
            </a:r>
            <a:endParaRPr sz="1200">
              <a:latin typeface="Arial"/>
              <a:cs typeface="Arial"/>
            </a:endParaRPr>
          </a:p>
        </p:txBody>
      </p:sp>
      <p:sp>
        <p:nvSpPr>
          <p:cNvPr id="30" name="text 1"/>
          <p:cNvSpPr txBox="1"/>
          <p:nvPr/>
        </p:nvSpPr>
        <p:spPr>
          <a:xfrm>
            <a:off x="475462" y="7924542"/>
            <a:ext cx="3086339" cy="233472"/>
          </a:xfrm>
          <a:prstGeom prst="rect">
            <a:avLst/>
          </a:prstGeom>
        </p:spPr>
        <p:txBody>
          <a:bodyPr vert="horz" wrap="none" lIns="0" tIns="0" rIns="0" bIns="0" rtlCol="0">
            <a:spAutoFit/>
          </a:bodyPr>
          <a:lstStyle/>
          <a:p>
            <a:pPr marL="0">
              <a:lnSpc>
                <a:spcPct val="100000"/>
              </a:lnSpc>
            </a:pPr>
            <a:r>
              <a:rPr sz="1219" spc="10" dirty="0">
                <a:solidFill>
                  <a:srgbClr val="D63737"/>
                </a:solidFill>
                <a:latin typeface="Arial"/>
                <a:cs typeface="Arial"/>
              </a:rPr>
              <a:t>É P I C U R E  M A R Y L I N E  C O R B I N</a:t>
            </a:r>
            <a:endParaRPr sz="1200">
              <a:latin typeface="Arial"/>
              <a:cs typeface="Arial"/>
            </a:endParaRPr>
          </a:p>
        </p:txBody>
      </p:sp>
      <p:sp>
        <p:nvSpPr>
          <p:cNvPr id="31" name="text 1"/>
          <p:cNvSpPr txBox="1"/>
          <p:nvPr/>
        </p:nvSpPr>
        <p:spPr>
          <a:xfrm>
            <a:off x="475462" y="8229342"/>
            <a:ext cx="2526814" cy="233472"/>
          </a:xfrm>
          <a:prstGeom prst="rect">
            <a:avLst/>
          </a:prstGeom>
        </p:spPr>
        <p:txBody>
          <a:bodyPr vert="horz" wrap="none" lIns="0" tIns="0" rIns="0" bIns="0" rtlCol="0">
            <a:spAutoFit/>
          </a:bodyPr>
          <a:lstStyle/>
          <a:p>
            <a:pPr marL="0">
              <a:lnSpc>
                <a:spcPct val="100000"/>
              </a:lnSpc>
            </a:pPr>
            <a:r>
              <a:rPr sz="1219" spc="10" dirty="0">
                <a:solidFill>
                  <a:srgbClr val="D63737"/>
                </a:solidFill>
                <a:latin typeface="Arial"/>
                <a:cs typeface="Arial"/>
              </a:rPr>
              <a:t>F E R M E  C H A M P  G A U C H E</a:t>
            </a:r>
            <a:endParaRPr sz="1200">
              <a:latin typeface="Arial"/>
              <a:cs typeface="Arial"/>
            </a:endParaRPr>
          </a:p>
        </p:txBody>
      </p:sp>
      <p:sp>
        <p:nvSpPr>
          <p:cNvPr id="32" name="text 1"/>
          <p:cNvSpPr txBox="1"/>
          <p:nvPr/>
        </p:nvSpPr>
        <p:spPr>
          <a:xfrm>
            <a:off x="475462" y="8534142"/>
            <a:ext cx="2466209" cy="233472"/>
          </a:xfrm>
          <a:prstGeom prst="rect">
            <a:avLst/>
          </a:prstGeom>
        </p:spPr>
        <p:txBody>
          <a:bodyPr vert="horz" wrap="none" lIns="0" tIns="0" rIns="0" bIns="0" rtlCol="0">
            <a:spAutoFit/>
          </a:bodyPr>
          <a:lstStyle/>
          <a:p>
            <a:pPr marL="0">
              <a:lnSpc>
                <a:spcPct val="100000"/>
              </a:lnSpc>
            </a:pPr>
            <a:r>
              <a:rPr sz="1219" spc="10" dirty="0">
                <a:solidFill>
                  <a:srgbClr val="D63737"/>
                </a:solidFill>
                <a:latin typeface="Arial"/>
                <a:cs typeface="Arial"/>
              </a:rPr>
              <a:t>F E R M E  P E T I T E  N A T U R E</a:t>
            </a:r>
            <a:endParaRPr sz="1200">
              <a:latin typeface="Arial"/>
              <a:cs typeface="Arial"/>
            </a:endParaRPr>
          </a:p>
        </p:txBody>
      </p:sp>
      <p:sp>
        <p:nvSpPr>
          <p:cNvPr id="33" name="text 1"/>
          <p:cNvSpPr txBox="1"/>
          <p:nvPr/>
        </p:nvSpPr>
        <p:spPr>
          <a:xfrm>
            <a:off x="475462" y="8838942"/>
            <a:ext cx="1408073" cy="233472"/>
          </a:xfrm>
          <a:prstGeom prst="rect">
            <a:avLst/>
          </a:prstGeom>
        </p:spPr>
        <p:txBody>
          <a:bodyPr vert="horz" wrap="none" lIns="0" tIns="0" rIns="0" bIns="0" rtlCol="0">
            <a:spAutoFit/>
          </a:bodyPr>
          <a:lstStyle/>
          <a:p>
            <a:pPr marL="0">
              <a:lnSpc>
                <a:spcPct val="100000"/>
              </a:lnSpc>
            </a:pPr>
            <a:r>
              <a:rPr sz="1219" spc="10" dirty="0">
                <a:solidFill>
                  <a:srgbClr val="D63737"/>
                </a:solidFill>
                <a:latin typeface="Arial"/>
                <a:cs typeface="Arial"/>
              </a:rPr>
              <a:t>L E  G R I E N D E L </a:t>
            </a:r>
            <a:endParaRPr sz="1200">
              <a:latin typeface="Arial"/>
              <a:cs typeface="Arial"/>
            </a:endParaRPr>
          </a:p>
        </p:txBody>
      </p:sp>
      <p:sp>
        <p:nvSpPr>
          <p:cNvPr id="34" name="text 1"/>
          <p:cNvSpPr txBox="1"/>
          <p:nvPr/>
        </p:nvSpPr>
        <p:spPr>
          <a:xfrm>
            <a:off x="475462" y="9143742"/>
            <a:ext cx="874137" cy="233472"/>
          </a:xfrm>
          <a:prstGeom prst="rect">
            <a:avLst/>
          </a:prstGeom>
        </p:spPr>
        <p:txBody>
          <a:bodyPr vert="horz" wrap="none" lIns="0" tIns="0" rIns="0" bIns="0" rtlCol="0">
            <a:spAutoFit/>
          </a:bodyPr>
          <a:lstStyle/>
          <a:p>
            <a:pPr marL="0">
              <a:lnSpc>
                <a:spcPct val="100000"/>
              </a:lnSpc>
            </a:pPr>
            <a:r>
              <a:rPr sz="1309" spc="10" dirty="0">
                <a:solidFill>
                  <a:srgbClr val="D63737"/>
                </a:solidFill>
                <a:latin typeface="Arial"/>
                <a:cs typeface="Arial"/>
              </a:rPr>
              <a:t>L E E C A M</a:t>
            </a:r>
            <a:endParaRPr sz="1300">
              <a:latin typeface="Arial"/>
              <a:cs typeface="Arial"/>
            </a:endParaRPr>
          </a:p>
        </p:txBody>
      </p:sp>
      <p:sp>
        <p:nvSpPr>
          <p:cNvPr id="35" name="text 1"/>
          <p:cNvSpPr txBox="1"/>
          <p:nvPr/>
        </p:nvSpPr>
        <p:spPr>
          <a:xfrm>
            <a:off x="475462" y="9448542"/>
            <a:ext cx="2276132" cy="233472"/>
          </a:xfrm>
          <a:prstGeom prst="rect">
            <a:avLst/>
          </a:prstGeom>
        </p:spPr>
        <p:txBody>
          <a:bodyPr vert="horz" wrap="none" lIns="0" tIns="0" rIns="0" bIns="0" rtlCol="0">
            <a:spAutoFit/>
          </a:bodyPr>
          <a:lstStyle/>
          <a:p>
            <a:pPr marL="0">
              <a:lnSpc>
                <a:spcPct val="100000"/>
              </a:lnSpc>
            </a:pPr>
            <a:r>
              <a:rPr sz="1219" spc="10" dirty="0">
                <a:solidFill>
                  <a:srgbClr val="D63737"/>
                </a:solidFill>
                <a:latin typeface="Arial"/>
                <a:cs typeface="Arial"/>
              </a:rPr>
              <a:t>L E E D I O T  D U  V I L L A G E</a:t>
            </a:r>
            <a:endParaRPr sz="1200">
              <a:latin typeface="Arial"/>
              <a:cs typeface="Arial"/>
            </a:endParaRPr>
          </a:p>
        </p:txBody>
      </p:sp>
      <p:sp>
        <p:nvSpPr>
          <p:cNvPr id="36" name="text 1"/>
          <p:cNvSpPr txBox="1"/>
          <p:nvPr/>
        </p:nvSpPr>
        <p:spPr>
          <a:xfrm>
            <a:off x="5696476" y="7007169"/>
            <a:ext cx="1776502" cy="246622"/>
          </a:xfrm>
          <a:prstGeom prst="rect">
            <a:avLst/>
          </a:prstGeom>
        </p:spPr>
        <p:txBody>
          <a:bodyPr vert="horz" wrap="none" lIns="0" tIns="0" rIns="0" bIns="0" rtlCol="0">
            <a:spAutoFit/>
          </a:bodyPr>
          <a:lstStyle/>
          <a:p>
            <a:pPr marL="0">
              <a:lnSpc>
                <a:spcPct val="100000"/>
              </a:lnSpc>
            </a:pPr>
            <a:r>
              <a:rPr sz="1289" spc="10" dirty="0">
                <a:solidFill>
                  <a:srgbClr val="D63737"/>
                </a:solidFill>
                <a:latin typeface="Arial"/>
                <a:cs typeface="Arial"/>
              </a:rPr>
              <a:t>L E S  A R T I S A N E S</a:t>
            </a:r>
            <a:endParaRPr sz="1200">
              <a:latin typeface="Arial"/>
              <a:cs typeface="Arial"/>
            </a:endParaRPr>
          </a:p>
        </p:txBody>
      </p:sp>
      <p:sp>
        <p:nvSpPr>
          <p:cNvPr id="37" name="text 1"/>
          <p:cNvSpPr txBox="1"/>
          <p:nvPr/>
        </p:nvSpPr>
        <p:spPr>
          <a:xfrm>
            <a:off x="5697965" y="7331019"/>
            <a:ext cx="1775017" cy="246622"/>
          </a:xfrm>
          <a:prstGeom prst="rect">
            <a:avLst/>
          </a:prstGeom>
        </p:spPr>
        <p:txBody>
          <a:bodyPr vert="horz" wrap="none" lIns="0" tIns="0" rIns="0" bIns="0" rtlCol="0">
            <a:spAutoFit/>
          </a:bodyPr>
          <a:lstStyle/>
          <a:p>
            <a:pPr marL="0">
              <a:lnSpc>
                <a:spcPct val="100000"/>
              </a:lnSpc>
            </a:pPr>
            <a:r>
              <a:rPr sz="1349" spc="10" dirty="0">
                <a:solidFill>
                  <a:srgbClr val="D63737"/>
                </a:solidFill>
                <a:latin typeface="Arial"/>
                <a:cs typeface="Arial"/>
              </a:rPr>
              <a:t>M É C A N I Q U E  S P</a:t>
            </a:r>
            <a:endParaRPr sz="1300">
              <a:latin typeface="Arial"/>
              <a:cs typeface="Arial"/>
            </a:endParaRPr>
          </a:p>
        </p:txBody>
      </p:sp>
      <p:sp>
        <p:nvSpPr>
          <p:cNvPr id="38" name="text 1"/>
          <p:cNvSpPr txBox="1"/>
          <p:nvPr/>
        </p:nvSpPr>
        <p:spPr>
          <a:xfrm>
            <a:off x="5884744" y="7654869"/>
            <a:ext cx="1588291" cy="246622"/>
          </a:xfrm>
          <a:prstGeom prst="rect">
            <a:avLst/>
          </a:prstGeom>
        </p:spPr>
        <p:txBody>
          <a:bodyPr vert="horz" wrap="none" lIns="0" tIns="0" rIns="0" bIns="0" rtlCol="0">
            <a:spAutoFit/>
          </a:bodyPr>
          <a:lstStyle/>
          <a:p>
            <a:pPr marL="0">
              <a:lnSpc>
                <a:spcPct val="100000"/>
              </a:lnSpc>
            </a:pPr>
            <a:r>
              <a:rPr sz="1289" spc="10" dirty="0">
                <a:solidFill>
                  <a:srgbClr val="D63737"/>
                </a:solidFill>
                <a:latin typeface="Arial"/>
                <a:cs typeface="Arial"/>
              </a:rPr>
              <a:t>O N G L E S  A Z U R</a:t>
            </a:r>
            <a:endParaRPr sz="1200">
              <a:latin typeface="Arial"/>
              <a:cs typeface="Arial"/>
            </a:endParaRPr>
          </a:p>
        </p:txBody>
      </p:sp>
      <p:sp>
        <p:nvSpPr>
          <p:cNvPr id="39" name="text 1"/>
          <p:cNvSpPr txBox="1"/>
          <p:nvPr/>
        </p:nvSpPr>
        <p:spPr>
          <a:xfrm>
            <a:off x="5355958" y="7978719"/>
            <a:ext cx="2117087" cy="246622"/>
          </a:xfrm>
          <a:prstGeom prst="rect">
            <a:avLst/>
          </a:prstGeom>
        </p:spPr>
        <p:txBody>
          <a:bodyPr vert="horz" wrap="none" lIns="0" tIns="0" rIns="0" bIns="0" rtlCol="0">
            <a:spAutoFit/>
          </a:bodyPr>
          <a:lstStyle/>
          <a:p>
            <a:pPr marL="0">
              <a:lnSpc>
                <a:spcPct val="100000"/>
              </a:lnSpc>
            </a:pPr>
            <a:r>
              <a:rPr sz="1229" spc="10" dirty="0">
                <a:solidFill>
                  <a:srgbClr val="D63737"/>
                </a:solidFill>
                <a:latin typeface="Arial"/>
                <a:cs typeface="Arial"/>
              </a:rPr>
              <a:t>R O B E R T  G O S S E L I N</a:t>
            </a:r>
            <a:endParaRPr sz="1200">
              <a:latin typeface="Arial"/>
              <a:cs typeface="Arial"/>
            </a:endParaRPr>
          </a:p>
        </p:txBody>
      </p:sp>
      <p:sp>
        <p:nvSpPr>
          <p:cNvPr id="40" name="text 1"/>
          <p:cNvSpPr txBox="1"/>
          <p:nvPr/>
        </p:nvSpPr>
        <p:spPr>
          <a:xfrm>
            <a:off x="4294516" y="8302569"/>
            <a:ext cx="3178455" cy="246622"/>
          </a:xfrm>
          <a:prstGeom prst="rect">
            <a:avLst/>
          </a:prstGeom>
        </p:spPr>
        <p:txBody>
          <a:bodyPr vert="horz" wrap="none" lIns="0" tIns="0" rIns="0" bIns="0" rtlCol="0">
            <a:spAutoFit/>
          </a:bodyPr>
          <a:lstStyle/>
          <a:p>
            <a:pPr marL="0">
              <a:lnSpc>
                <a:spcPct val="100000"/>
              </a:lnSpc>
            </a:pPr>
            <a:r>
              <a:rPr sz="1289" spc="10" dirty="0">
                <a:solidFill>
                  <a:srgbClr val="D63737"/>
                </a:solidFill>
                <a:latin typeface="Arial"/>
                <a:cs typeface="Arial"/>
              </a:rPr>
              <a:t>S O U D U R E  J O C E L Y N  N A D E A U</a:t>
            </a:r>
            <a:endParaRPr sz="1200">
              <a:latin typeface="Arial"/>
              <a:cs typeface="Arial"/>
            </a:endParaRPr>
          </a:p>
        </p:txBody>
      </p:sp>
      <p:sp>
        <p:nvSpPr>
          <p:cNvPr id="41" name="text 1"/>
          <p:cNvSpPr txBox="1"/>
          <p:nvPr/>
        </p:nvSpPr>
        <p:spPr>
          <a:xfrm>
            <a:off x="4717336" y="8626420"/>
            <a:ext cx="2755681" cy="246622"/>
          </a:xfrm>
          <a:prstGeom prst="rect">
            <a:avLst/>
          </a:prstGeom>
        </p:spPr>
        <p:txBody>
          <a:bodyPr vert="horz" wrap="none" lIns="0" tIns="0" rIns="0" bIns="0" rtlCol="0">
            <a:spAutoFit/>
          </a:bodyPr>
          <a:lstStyle/>
          <a:p>
            <a:pPr marL="0">
              <a:lnSpc>
                <a:spcPct val="100000"/>
              </a:lnSpc>
            </a:pPr>
            <a:r>
              <a:rPr sz="1289" spc="10" dirty="0">
                <a:solidFill>
                  <a:srgbClr val="D63737"/>
                </a:solidFill>
                <a:latin typeface="Arial"/>
                <a:cs typeface="Arial"/>
              </a:rPr>
              <a:t>T O I T U R E  J U L E S  C H A B O T</a:t>
            </a:r>
            <a:endParaRPr sz="1200">
              <a:latin typeface="Arial"/>
              <a:cs typeface="Arial"/>
            </a:endParaRPr>
          </a:p>
        </p:txBody>
      </p:sp>
      <p:sp>
        <p:nvSpPr>
          <p:cNvPr id="42" name="text 1"/>
          <p:cNvSpPr txBox="1"/>
          <p:nvPr/>
        </p:nvSpPr>
        <p:spPr>
          <a:xfrm>
            <a:off x="6029554" y="8950270"/>
            <a:ext cx="1443507" cy="246622"/>
          </a:xfrm>
          <a:prstGeom prst="rect">
            <a:avLst/>
          </a:prstGeom>
        </p:spPr>
        <p:txBody>
          <a:bodyPr vert="horz" wrap="none" lIns="0" tIns="0" rIns="0" bIns="0" rtlCol="0">
            <a:spAutoFit/>
          </a:bodyPr>
          <a:lstStyle/>
          <a:p>
            <a:pPr marL="0">
              <a:lnSpc>
                <a:spcPct val="100000"/>
              </a:lnSpc>
            </a:pPr>
            <a:r>
              <a:rPr sz="1319" spc="10" dirty="0">
                <a:solidFill>
                  <a:srgbClr val="D63737"/>
                </a:solidFill>
                <a:latin typeface="Arial"/>
                <a:cs typeface="Arial"/>
              </a:rPr>
              <a:t>T U K  T A T T O O</a:t>
            </a:r>
            <a:endParaRPr sz="1300">
              <a:latin typeface="Arial"/>
              <a:cs typeface="Arial"/>
            </a:endParaRPr>
          </a:p>
        </p:txBody>
      </p:sp>
      <p:sp>
        <p:nvSpPr>
          <p:cNvPr id="43" name="text 1"/>
          <p:cNvSpPr txBox="1"/>
          <p:nvPr/>
        </p:nvSpPr>
        <p:spPr>
          <a:xfrm>
            <a:off x="6080453" y="9274120"/>
            <a:ext cx="1392502" cy="246622"/>
          </a:xfrm>
          <a:prstGeom prst="rect">
            <a:avLst/>
          </a:prstGeom>
        </p:spPr>
        <p:txBody>
          <a:bodyPr vert="horz" wrap="none" lIns="0" tIns="0" rIns="0" bIns="0" rtlCol="0">
            <a:spAutoFit/>
          </a:bodyPr>
          <a:lstStyle/>
          <a:p>
            <a:pPr marL="0">
              <a:lnSpc>
                <a:spcPct val="100000"/>
              </a:lnSpc>
            </a:pPr>
            <a:r>
              <a:rPr sz="1349" spc="10" dirty="0">
                <a:solidFill>
                  <a:srgbClr val="D63737"/>
                </a:solidFill>
                <a:latin typeface="Arial"/>
                <a:cs typeface="Arial"/>
              </a:rPr>
              <a:t>U S I N A G E  J B</a:t>
            </a:r>
            <a:endParaRPr sz="13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FFFFFF"/>
          </a:solidFill>
        </p:spPr>
        <p:txBody>
          <a:bodyPr wrap="square" lIns="0" tIns="0" rIns="0" bIns="0" rtlCol="0">
            <a:noAutofit/>
          </a:bodyPr>
          <a:lstStyle/>
          <a:p>
            <a:endParaRPr/>
          </a:p>
        </p:txBody>
      </p:sp>
      <p:sp>
        <p:nvSpPr>
          <p:cNvPr id="4" name="object 4"/>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FFFFFF"/>
          </a:solidFill>
        </p:spPr>
        <p:txBody>
          <a:bodyPr wrap="square" lIns="0" tIns="0" rIns="0" bIns="0" rtlCol="0">
            <a:noAutofit/>
          </a:bodyPr>
          <a:lstStyle/>
          <a:p>
            <a:endParaRPr/>
          </a:p>
        </p:txBody>
      </p:sp>
      <p:pic>
        <p:nvPicPr>
          <p:cNvPr id="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0"/>
            <a:ext cx="2593847" cy="2392680"/>
          </a:xfrm>
          <a:prstGeom prst="rect">
            <a:avLst/>
          </a:prstGeom>
        </p:spPr>
      </p:pic>
      <p:sp>
        <p:nvSpPr>
          <p:cNvPr id="2" name="text 1"/>
          <p:cNvSpPr txBox="1"/>
          <p:nvPr/>
        </p:nvSpPr>
        <p:spPr>
          <a:xfrm>
            <a:off x="3215711" y="583822"/>
            <a:ext cx="4175334" cy="460814"/>
          </a:xfrm>
          <a:prstGeom prst="rect">
            <a:avLst/>
          </a:prstGeom>
        </p:spPr>
        <p:txBody>
          <a:bodyPr vert="horz" wrap="none" lIns="0" tIns="0" rIns="0" bIns="0" rtlCol="0">
            <a:spAutoFit/>
          </a:bodyPr>
          <a:lstStyle/>
          <a:p>
            <a:pPr marL="0">
              <a:lnSpc>
                <a:spcPct val="100000"/>
              </a:lnSpc>
            </a:pPr>
            <a:r>
              <a:rPr sz="2500" spc="10" dirty="0">
                <a:solidFill>
                  <a:srgbClr val="568A70"/>
                </a:solidFill>
                <a:latin typeface="Arial"/>
                <a:cs typeface="Arial"/>
              </a:rPr>
              <a:t>B R U N C H  M U S I C A L  :</a:t>
            </a:r>
            <a:endParaRPr sz="2500">
              <a:latin typeface="Arial"/>
              <a:cs typeface="Arial"/>
            </a:endParaRPr>
          </a:p>
        </p:txBody>
      </p:sp>
      <p:sp>
        <p:nvSpPr>
          <p:cNvPr id="6" name="text 1"/>
          <p:cNvSpPr txBox="1"/>
          <p:nvPr/>
        </p:nvSpPr>
        <p:spPr>
          <a:xfrm>
            <a:off x="4615588" y="1126747"/>
            <a:ext cx="1375649" cy="460814"/>
          </a:xfrm>
          <a:prstGeom prst="rect">
            <a:avLst/>
          </a:prstGeom>
        </p:spPr>
        <p:txBody>
          <a:bodyPr vert="horz" wrap="none" lIns="0" tIns="0" rIns="0" bIns="0" rtlCol="0">
            <a:spAutoFit/>
          </a:bodyPr>
          <a:lstStyle/>
          <a:p>
            <a:pPr marL="0">
              <a:lnSpc>
                <a:spcPct val="100000"/>
              </a:lnSpc>
            </a:pPr>
            <a:r>
              <a:rPr sz="2710" spc="10" dirty="0">
                <a:solidFill>
                  <a:srgbClr val="568A70"/>
                </a:solidFill>
                <a:latin typeface="Arial"/>
                <a:cs typeface="Arial"/>
              </a:rPr>
              <a:t>1 8 0 0 $</a:t>
            </a:r>
            <a:endParaRPr sz="2700">
              <a:latin typeface="Arial"/>
              <a:cs typeface="Arial"/>
            </a:endParaRPr>
          </a:p>
        </p:txBody>
      </p:sp>
      <p:sp>
        <p:nvSpPr>
          <p:cNvPr id="7" name="text 1"/>
          <p:cNvSpPr txBox="1"/>
          <p:nvPr/>
        </p:nvSpPr>
        <p:spPr>
          <a:xfrm>
            <a:off x="2451096" y="2020370"/>
            <a:ext cx="2869961" cy="305947"/>
          </a:xfrm>
          <a:prstGeom prst="rect">
            <a:avLst/>
          </a:prstGeom>
        </p:spPr>
        <p:txBody>
          <a:bodyPr vert="horz" wrap="none" lIns="0" tIns="0" rIns="0" bIns="0" rtlCol="0">
            <a:spAutoFit/>
          </a:bodyPr>
          <a:lstStyle/>
          <a:p>
            <a:pPr marL="0">
              <a:lnSpc>
                <a:spcPct val="100000"/>
              </a:lnSpc>
            </a:pPr>
            <a:r>
              <a:rPr sz="1440" b="1" spc="10" dirty="0">
                <a:solidFill>
                  <a:srgbClr val="FF914D"/>
                </a:solidFill>
                <a:latin typeface="Arial"/>
                <a:cs typeface="Arial"/>
              </a:rPr>
              <a:t>L e s  c o m m a n d i t a i r e s : </a:t>
            </a:r>
            <a:endParaRPr sz="1400">
              <a:latin typeface="Arial"/>
              <a:cs typeface="Arial"/>
            </a:endParaRPr>
          </a:p>
        </p:txBody>
      </p:sp>
      <p:sp>
        <p:nvSpPr>
          <p:cNvPr id="8" name="text 1"/>
          <p:cNvSpPr txBox="1"/>
          <p:nvPr/>
        </p:nvSpPr>
        <p:spPr>
          <a:xfrm>
            <a:off x="262579" y="2364539"/>
            <a:ext cx="7304692" cy="270300"/>
          </a:xfrm>
          <a:prstGeom prst="rect">
            <a:avLst/>
          </a:prstGeom>
        </p:spPr>
        <p:txBody>
          <a:bodyPr vert="horz" wrap="none" lIns="0" tIns="0" rIns="0" bIns="0" rtlCol="0">
            <a:spAutoFit/>
          </a:bodyPr>
          <a:lstStyle/>
          <a:p>
            <a:pPr marL="0">
              <a:lnSpc>
                <a:spcPct val="100000"/>
              </a:lnSpc>
            </a:pPr>
            <a:r>
              <a:rPr sz="1650" spc="10" dirty="0">
                <a:solidFill>
                  <a:srgbClr val="FF914D"/>
                </a:solidFill>
                <a:latin typeface="Arial"/>
                <a:cs typeface="Arial"/>
              </a:rPr>
              <a:t>M u n i c i p a l i t é  d e  S a i n t - J a c q u e s  d e  L e e d s ,  l e s  P r o d u c t e u r s</a:t>
            </a:r>
            <a:endParaRPr sz="1600">
              <a:latin typeface="Arial"/>
              <a:cs typeface="Arial"/>
            </a:endParaRPr>
          </a:p>
        </p:txBody>
      </p:sp>
      <p:sp>
        <p:nvSpPr>
          <p:cNvPr id="9" name="text 1"/>
          <p:cNvSpPr txBox="1"/>
          <p:nvPr/>
        </p:nvSpPr>
        <p:spPr>
          <a:xfrm>
            <a:off x="219716" y="2669339"/>
            <a:ext cx="7390330" cy="270300"/>
          </a:xfrm>
          <a:prstGeom prst="rect">
            <a:avLst/>
          </a:prstGeom>
        </p:spPr>
        <p:txBody>
          <a:bodyPr vert="horz" wrap="none" lIns="0" tIns="0" rIns="0" bIns="0" rtlCol="0">
            <a:spAutoFit/>
          </a:bodyPr>
          <a:lstStyle/>
          <a:p>
            <a:pPr marL="0">
              <a:lnSpc>
                <a:spcPct val="100000"/>
              </a:lnSpc>
            </a:pPr>
            <a:r>
              <a:rPr sz="1530" spc="10" dirty="0">
                <a:solidFill>
                  <a:srgbClr val="FF914D"/>
                </a:solidFill>
                <a:latin typeface="Arial"/>
                <a:cs typeface="Arial"/>
              </a:rPr>
              <a:t>d e  l a i t  d e  l a  C h a u d i è r e ,  A g r o p u r ,  L e s  S é n a t e u r s  d e  L e e d s ,</a:t>
            </a:r>
            <a:endParaRPr sz="1500">
              <a:latin typeface="Arial"/>
              <a:cs typeface="Arial"/>
            </a:endParaRPr>
          </a:p>
        </p:txBody>
      </p:sp>
      <p:sp>
        <p:nvSpPr>
          <p:cNvPr id="10" name="text 1"/>
          <p:cNvSpPr txBox="1"/>
          <p:nvPr/>
        </p:nvSpPr>
        <p:spPr>
          <a:xfrm>
            <a:off x="280885" y="2974139"/>
            <a:ext cx="7268057" cy="270300"/>
          </a:xfrm>
          <a:prstGeom prst="rect">
            <a:avLst/>
          </a:prstGeom>
        </p:spPr>
        <p:txBody>
          <a:bodyPr vert="horz" wrap="none" lIns="0" tIns="0" rIns="0" bIns="0" rtlCol="0">
            <a:spAutoFit/>
          </a:bodyPr>
          <a:lstStyle/>
          <a:p>
            <a:pPr marL="0">
              <a:lnSpc>
                <a:spcPct val="100000"/>
              </a:lnSpc>
            </a:pPr>
            <a:r>
              <a:rPr sz="1650" spc="10" dirty="0">
                <a:solidFill>
                  <a:srgbClr val="FF914D"/>
                </a:solidFill>
                <a:latin typeface="Arial"/>
                <a:cs typeface="Arial"/>
              </a:rPr>
              <a:t>T r a i t e u r  L y n n  L a p o i n t e ,  F e r m e  L a r o c h e  N a d e a u ,  C u l t u r e s</a:t>
            </a:r>
            <a:endParaRPr sz="1600">
              <a:latin typeface="Arial"/>
              <a:cs typeface="Arial"/>
            </a:endParaRPr>
          </a:p>
        </p:txBody>
      </p:sp>
      <p:sp>
        <p:nvSpPr>
          <p:cNvPr id="11" name="text 1"/>
          <p:cNvSpPr txBox="1"/>
          <p:nvPr/>
        </p:nvSpPr>
        <p:spPr>
          <a:xfrm>
            <a:off x="439833" y="3278939"/>
            <a:ext cx="6950289" cy="270300"/>
          </a:xfrm>
          <a:prstGeom prst="rect">
            <a:avLst/>
          </a:prstGeom>
        </p:spPr>
        <p:txBody>
          <a:bodyPr vert="horz" wrap="none" lIns="0" tIns="0" rIns="0" bIns="0" rtlCol="0">
            <a:spAutoFit/>
          </a:bodyPr>
          <a:lstStyle/>
          <a:p>
            <a:pPr marL="0">
              <a:lnSpc>
                <a:spcPct val="100000"/>
              </a:lnSpc>
            </a:pPr>
            <a:r>
              <a:rPr sz="1650" spc="10" dirty="0">
                <a:solidFill>
                  <a:srgbClr val="FF914D"/>
                </a:solidFill>
                <a:latin typeface="Arial"/>
                <a:cs typeface="Arial"/>
              </a:rPr>
              <a:t>M a r a ,  S é b a s t i e n  T h é r i a u l t  e t  l e  M a n o i r  d u  l a c  W i l l i a m .</a:t>
            </a:r>
            <a:endParaRPr sz="1600">
              <a:latin typeface="Arial"/>
              <a:cs typeface="Arial"/>
            </a:endParaRPr>
          </a:p>
        </p:txBody>
      </p:sp>
      <p:sp>
        <p:nvSpPr>
          <p:cNvPr id="12" name="text 1"/>
          <p:cNvSpPr txBox="1"/>
          <p:nvPr/>
        </p:nvSpPr>
        <p:spPr>
          <a:xfrm>
            <a:off x="2902492" y="4220644"/>
            <a:ext cx="2026649" cy="305948"/>
          </a:xfrm>
          <a:prstGeom prst="rect">
            <a:avLst/>
          </a:prstGeom>
        </p:spPr>
        <p:txBody>
          <a:bodyPr vert="horz" wrap="none" lIns="0" tIns="0" rIns="0" bIns="0" rtlCol="0">
            <a:spAutoFit/>
          </a:bodyPr>
          <a:lstStyle/>
          <a:p>
            <a:pPr marL="0">
              <a:lnSpc>
                <a:spcPct val="100000"/>
              </a:lnSpc>
            </a:pPr>
            <a:r>
              <a:rPr sz="1440" b="1" spc="10" dirty="0">
                <a:solidFill>
                  <a:srgbClr val="FF914D"/>
                </a:solidFill>
                <a:latin typeface="Arial"/>
                <a:cs typeface="Arial"/>
              </a:rPr>
              <a:t>L e s  b é n é v o l e s :</a:t>
            </a:r>
            <a:endParaRPr sz="1400">
              <a:latin typeface="Arial"/>
              <a:cs typeface="Arial"/>
            </a:endParaRPr>
          </a:p>
        </p:txBody>
      </p:sp>
      <p:sp>
        <p:nvSpPr>
          <p:cNvPr id="13" name="text 1"/>
          <p:cNvSpPr txBox="1"/>
          <p:nvPr/>
        </p:nvSpPr>
        <p:spPr>
          <a:xfrm>
            <a:off x="133693" y="4564813"/>
            <a:ext cx="7562462" cy="270301"/>
          </a:xfrm>
          <a:prstGeom prst="rect">
            <a:avLst/>
          </a:prstGeom>
        </p:spPr>
        <p:txBody>
          <a:bodyPr vert="horz" wrap="none" lIns="0" tIns="0" rIns="0" bIns="0" rtlCol="0">
            <a:spAutoFit/>
          </a:bodyPr>
          <a:lstStyle/>
          <a:p>
            <a:pPr marL="0">
              <a:lnSpc>
                <a:spcPct val="100000"/>
              </a:lnSpc>
            </a:pPr>
            <a:r>
              <a:rPr sz="1440" spc="10" dirty="0">
                <a:solidFill>
                  <a:srgbClr val="FF914D"/>
                </a:solidFill>
                <a:latin typeface="Arial"/>
                <a:cs typeface="Arial"/>
              </a:rPr>
              <a:t>M é l i n a  L é t o u r n e a u ,  R i c h a r d  L e f r a n c o i s ,  S é b a s t i e n  G r o n d i n ,</a:t>
            </a:r>
            <a:endParaRPr sz="1400">
              <a:latin typeface="Arial"/>
              <a:cs typeface="Arial"/>
            </a:endParaRPr>
          </a:p>
        </p:txBody>
      </p:sp>
      <p:sp>
        <p:nvSpPr>
          <p:cNvPr id="14" name="text 1"/>
          <p:cNvSpPr txBox="1"/>
          <p:nvPr/>
        </p:nvSpPr>
        <p:spPr>
          <a:xfrm>
            <a:off x="812052" y="4869613"/>
            <a:ext cx="6205836" cy="270301"/>
          </a:xfrm>
          <a:prstGeom prst="rect">
            <a:avLst/>
          </a:prstGeom>
        </p:spPr>
        <p:txBody>
          <a:bodyPr vert="horz" wrap="none" lIns="0" tIns="0" rIns="0" bIns="0" rtlCol="0">
            <a:spAutoFit/>
          </a:bodyPr>
          <a:lstStyle/>
          <a:p>
            <a:pPr marL="0">
              <a:lnSpc>
                <a:spcPct val="100000"/>
              </a:lnSpc>
            </a:pPr>
            <a:r>
              <a:rPr sz="1440" spc="10" dirty="0">
                <a:solidFill>
                  <a:srgbClr val="FF914D"/>
                </a:solidFill>
                <a:latin typeface="Arial"/>
                <a:cs typeface="Arial"/>
              </a:rPr>
              <a:t>A l a i n  L - N a d e a u ,  J o n a t h a n  B o l d u c ,  M a r c - A n t o i n e</a:t>
            </a:r>
            <a:endParaRPr sz="1400">
              <a:latin typeface="Arial"/>
              <a:cs typeface="Arial"/>
            </a:endParaRPr>
          </a:p>
        </p:txBody>
      </p:sp>
      <p:sp>
        <p:nvSpPr>
          <p:cNvPr id="15" name="text 1"/>
          <p:cNvSpPr txBox="1"/>
          <p:nvPr/>
        </p:nvSpPr>
        <p:spPr>
          <a:xfrm>
            <a:off x="417955" y="5174413"/>
            <a:ext cx="6993950" cy="270301"/>
          </a:xfrm>
          <a:prstGeom prst="rect">
            <a:avLst/>
          </a:prstGeom>
        </p:spPr>
        <p:txBody>
          <a:bodyPr vert="horz" wrap="none" lIns="0" tIns="0" rIns="0" bIns="0" rtlCol="0">
            <a:spAutoFit/>
          </a:bodyPr>
          <a:lstStyle/>
          <a:p>
            <a:pPr marL="0">
              <a:lnSpc>
                <a:spcPct val="100000"/>
              </a:lnSpc>
            </a:pPr>
            <a:r>
              <a:rPr sz="1440" spc="10" dirty="0">
                <a:solidFill>
                  <a:srgbClr val="FF914D"/>
                </a:solidFill>
                <a:latin typeface="Arial"/>
                <a:cs typeface="Arial"/>
              </a:rPr>
              <a:t>B e r t h i a u m e ,  J o c e l y n  N a d e a u ,  C l a i r e  G a g n é , D o m i n i q u e</a:t>
            </a:r>
            <a:endParaRPr sz="1400">
              <a:latin typeface="Arial"/>
              <a:cs typeface="Arial"/>
            </a:endParaRPr>
          </a:p>
        </p:txBody>
      </p:sp>
      <p:sp>
        <p:nvSpPr>
          <p:cNvPr id="16" name="text 1"/>
          <p:cNvSpPr txBox="1"/>
          <p:nvPr/>
        </p:nvSpPr>
        <p:spPr>
          <a:xfrm>
            <a:off x="2057744" y="5479213"/>
            <a:ext cx="3656710" cy="270301"/>
          </a:xfrm>
          <a:prstGeom prst="rect">
            <a:avLst/>
          </a:prstGeom>
        </p:spPr>
        <p:txBody>
          <a:bodyPr vert="horz" wrap="none" lIns="0" tIns="0" rIns="0" bIns="0" rtlCol="0">
            <a:spAutoFit/>
          </a:bodyPr>
          <a:lstStyle/>
          <a:p>
            <a:pPr marL="0">
              <a:lnSpc>
                <a:spcPct val="100000"/>
              </a:lnSpc>
            </a:pPr>
            <a:r>
              <a:rPr sz="1440" spc="10" dirty="0">
                <a:solidFill>
                  <a:srgbClr val="FF914D"/>
                </a:solidFill>
                <a:latin typeface="Arial"/>
                <a:cs typeface="Arial"/>
              </a:rPr>
              <a:t>P a r e n t  e t  G e n e v i è v e  B r e t o n . </a:t>
            </a:r>
            <a:endParaRPr sz="1400">
              <a:latin typeface="Arial"/>
              <a:cs typeface="Arial"/>
            </a:endParaRPr>
          </a:p>
        </p:txBody>
      </p:sp>
      <p:sp>
        <p:nvSpPr>
          <p:cNvPr id="17" name="text 1"/>
          <p:cNvSpPr txBox="1"/>
          <p:nvPr/>
        </p:nvSpPr>
        <p:spPr>
          <a:xfrm>
            <a:off x="1869327" y="6420919"/>
            <a:ext cx="4093003" cy="305948"/>
          </a:xfrm>
          <a:prstGeom prst="rect">
            <a:avLst/>
          </a:prstGeom>
        </p:spPr>
        <p:txBody>
          <a:bodyPr vert="horz" wrap="none" lIns="0" tIns="0" rIns="0" bIns="0" rtlCol="0">
            <a:spAutoFit/>
          </a:bodyPr>
          <a:lstStyle/>
          <a:p>
            <a:pPr marL="0">
              <a:lnSpc>
                <a:spcPct val="100000"/>
              </a:lnSpc>
            </a:pPr>
            <a:r>
              <a:rPr sz="1470" b="1" spc="10" dirty="0">
                <a:solidFill>
                  <a:srgbClr val="FF914D"/>
                </a:solidFill>
                <a:latin typeface="Arial"/>
                <a:cs typeface="Arial"/>
              </a:rPr>
              <a:t>L e s  e m p l o y é e s  d e  l a  g a r d e r i e :</a:t>
            </a:r>
            <a:endParaRPr sz="1400">
              <a:latin typeface="Arial"/>
              <a:cs typeface="Arial"/>
            </a:endParaRPr>
          </a:p>
        </p:txBody>
      </p:sp>
      <p:sp>
        <p:nvSpPr>
          <p:cNvPr id="18" name="text 1"/>
          <p:cNvSpPr txBox="1"/>
          <p:nvPr/>
        </p:nvSpPr>
        <p:spPr>
          <a:xfrm>
            <a:off x="481951" y="6765088"/>
            <a:ext cx="6865984" cy="270301"/>
          </a:xfrm>
          <a:prstGeom prst="rect">
            <a:avLst/>
          </a:prstGeom>
        </p:spPr>
        <p:txBody>
          <a:bodyPr vert="horz" wrap="none" lIns="0" tIns="0" rIns="0" bIns="0" rtlCol="0">
            <a:spAutoFit/>
          </a:bodyPr>
          <a:lstStyle/>
          <a:p>
            <a:pPr marL="0">
              <a:lnSpc>
                <a:spcPct val="100000"/>
              </a:lnSpc>
            </a:pPr>
            <a:r>
              <a:rPr sz="1440" spc="10" dirty="0">
                <a:solidFill>
                  <a:srgbClr val="FF914D"/>
                </a:solidFill>
                <a:latin typeface="Arial"/>
                <a:cs typeface="Arial"/>
              </a:rPr>
              <a:t>É m i l i e  L a c h a n c e ,  G a b r i e l l e  L a p l a n t e ,  L u c i e  V a c h o n  e t</a:t>
            </a:r>
            <a:endParaRPr sz="1400">
              <a:latin typeface="Arial"/>
              <a:cs typeface="Arial"/>
            </a:endParaRPr>
          </a:p>
        </p:txBody>
      </p:sp>
      <p:sp>
        <p:nvSpPr>
          <p:cNvPr id="19" name="text 1"/>
          <p:cNvSpPr txBox="1"/>
          <p:nvPr/>
        </p:nvSpPr>
        <p:spPr>
          <a:xfrm>
            <a:off x="2906808" y="7069889"/>
            <a:ext cx="2016150" cy="270301"/>
          </a:xfrm>
          <a:prstGeom prst="rect">
            <a:avLst/>
          </a:prstGeom>
        </p:spPr>
        <p:txBody>
          <a:bodyPr vert="horz" wrap="none" lIns="0" tIns="0" rIns="0" bIns="0" rtlCol="0">
            <a:spAutoFit/>
          </a:bodyPr>
          <a:lstStyle/>
          <a:p>
            <a:pPr marL="0">
              <a:lnSpc>
                <a:spcPct val="100000"/>
              </a:lnSpc>
            </a:pPr>
            <a:r>
              <a:rPr sz="1530" spc="10" dirty="0">
                <a:solidFill>
                  <a:srgbClr val="FF914D"/>
                </a:solidFill>
                <a:latin typeface="Arial"/>
                <a:cs typeface="Arial"/>
              </a:rPr>
              <a:t>M a n o n  S t - O n g e</a:t>
            </a:r>
            <a:endParaRPr sz="1500">
              <a:latin typeface="Arial"/>
              <a:cs typeface="Arial"/>
            </a:endParaRPr>
          </a:p>
        </p:txBody>
      </p:sp>
      <p:sp>
        <p:nvSpPr>
          <p:cNvPr id="20" name="text 1"/>
          <p:cNvSpPr txBox="1"/>
          <p:nvPr/>
        </p:nvSpPr>
        <p:spPr>
          <a:xfrm>
            <a:off x="1930942" y="8011594"/>
            <a:ext cx="3910419" cy="305948"/>
          </a:xfrm>
          <a:prstGeom prst="rect">
            <a:avLst/>
          </a:prstGeom>
        </p:spPr>
        <p:txBody>
          <a:bodyPr vert="horz" wrap="none" lIns="0" tIns="0" rIns="0" bIns="0" rtlCol="0">
            <a:spAutoFit/>
          </a:bodyPr>
          <a:lstStyle/>
          <a:p>
            <a:pPr marL="0">
              <a:lnSpc>
                <a:spcPct val="100000"/>
              </a:lnSpc>
            </a:pPr>
            <a:r>
              <a:rPr sz="1440" b="1" spc="10" dirty="0">
                <a:solidFill>
                  <a:srgbClr val="FF914D"/>
                </a:solidFill>
                <a:latin typeface="Arial"/>
                <a:cs typeface="Arial"/>
              </a:rPr>
              <a:t>A u  c o n s e i l  d ’ a d m i n i s t r a t i o n : </a:t>
            </a:r>
            <a:endParaRPr sz="1400">
              <a:latin typeface="Arial"/>
              <a:cs typeface="Arial"/>
            </a:endParaRPr>
          </a:p>
        </p:txBody>
      </p:sp>
      <p:sp>
        <p:nvSpPr>
          <p:cNvPr id="21" name="text 1"/>
          <p:cNvSpPr txBox="1"/>
          <p:nvPr/>
        </p:nvSpPr>
        <p:spPr>
          <a:xfrm>
            <a:off x="524367" y="8355763"/>
            <a:ext cx="6781045" cy="270301"/>
          </a:xfrm>
          <a:prstGeom prst="rect">
            <a:avLst/>
          </a:prstGeom>
        </p:spPr>
        <p:txBody>
          <a:bodyPr vert="horz" wrap="none" lIns="0" tIns="0" rIns="0" bIns="0" rtlCol="0">
            <a:spAutoFit/>
          </a:bodyPr>
          <a:lstStyle/>
          <a:p>
            <a:pPr marL="0">
              <a:lnSpc>
                <a:spcPct val="100000"/>
              </a:lnSpc>
            </a:pPr>
            <a:r>
              <a:rPr sz="1440" spc="10" dirty="0">
                <a:solidFill>
                  <a:srgbClr val="FF914D"/>
                </a:solidFill>
                <a:latin typeface="Arial"/>
                <a:cs typeface="Arial"/>
              </a:rPr>
              <a:t>A n a b e l l e  J a c q u e s ,  C a r o l i n e  N a d e a u ,  J a c i n t h e  G a g n é ,</a:t>
            </a:r>
            <a:endParaRPr sz="1400">
              <a:latin typeface="Arial"/>
              <a:cs typeface="Arial"/>
            </a:endParaRPr>
          </a:p>
        </p:txBody>
      </p:sp>
      <p:sp>
        <p:nvSpPr>
          <p:cNvPr id="22" name="text 1"/>
          <p:cNvSpPr txBox="1"/>
          <p:nvPr/>
        </p:nvSpPr>
        <p:spPr>
          <a:xfrm>
            <a:off x="1735531" y="8660564"/>
            <a:ext cx="4358885" cy="270301"/>
          </a:xfrm>
          <a:prstGeom prst="rect">
            <a:avLst/>
          </a:prstGeom>
        </p:spPr>
        <p:txBody>
          <a:bodyPr vert="horz" wrap="none" lIns="0" tIns="0" rIns="0" bIns="0" rtlCol="0">
            <a:spAutoFit/>
          </a:bodyPr>
          <a:lstStyle/>
          <a:p>
            <a:pPr marL="0">
              <a:lnSpc>
                <a:spcPct val="100000"/>
              </a:lnSpc>
            </a:pPr>
            <a:r>
              <a:rPr sz="1440" spc="10" dirty="0">
                <a:solidFill>
                  <a:srgbClr val="FF914D"/>
                </a:solidFill>
                <a:latin typeface="Arial"/>
                <a:cs typeface="Arial"/>
              </a:rPr>
              <a:t>R a c h e l  A s s e l i n  e t  V a l é r i e  G a g n o n .</a:t>
            </a:r>
            <a:endParaRPr sz="1400">
              <a:latin typeface="Arial"/>
              <a:cs typeface="Arial"/>
            </a:endParaRPr>
          </a:p>
        </p:txBody>
      </p:sp>
      <p:sp>
        <p:nvSpPr>
          <p:cNvPr id="23" name="text 1"/>
          <p:cNvSpPr txBox="1"/>
          <p:nvPr/>
        </p:nvSpPr>
        <p:spPr>
          <a:xfrm>
            <a:off x="355894" y="9270164"/>
            <a:ext cx="7118016" cy="270301"/>
          </a:xfrm>
          <a:prstGeom prst="rect">
            <a:avLst/>
          </a:prstGeom>
        </p:spPr>
        <p:txBody>
          <a:bodyPr vert="horz" wrap="none" lIns="0" tIns="0" rIns="0" bIns="0" rtlCol="0">
            <a:spAutoFit/>
          </a:bodyPr>
          <a:lstStyle/>
          <a:p>
            <a:pPr marL="0">
              <a:lnSpc>
                <a:spcPct val="100000"/>
              </a:lnSpc>
            </a:pPr>
            <a:r>
              <a:rPr sz="1470" spc="10" dirty="0">
                <a:solidFill>
                  <a:srgbClr val="2C5146"/>
                </a:solidFill>
                <a:latin typeface="Arial"/>
                <a:cs typeface="Arial"/>
              </a:rPr>
              <a:t>M e r c i  à  t o u s  c e u x  e t  c e l l e s  q u i  o n t  é t é  p r é s e n t s  l o r s  d e</a:t>
            </a:r>
            <a:endParaRPr sz="1400">
              <a:latin typeface="Arial"/>
              <a:cs typeface="Arial"/>
            </a:endParaRPr>
          </a:p>
        </p:txBody>
      </p:sp>
      <p:sp>
        <p:nvSpPr>
          <p:cNvPr id="24" name="text 1"/>
          <p:cNvSpPr txBox="1"/>
          <p:nvPr/>
        </p:nvSpPr>
        <p:spPr>
          <a:xfrm>
            <a:off x="1089914" y="9574964"/>
            <a:ext cx="5650154" cy="270301"/>
          </a:xfrm>
          <a:prstGeom prst="rect">
            <a:avLst/>
          </a:prstGeom>
        </p:spPr>
        <p:txBody>
          <a:bodyPr vert="horz" wrap="none" lIns="0" tIns="0" rIns="0" bIns="0" rtlCol="0">
            <a:spAutoFit/>
          </a:bodyPr>
          <a:lstStyle/>
          <a:p>
            <a:pPr marL="0">
              <a:lnSpc>
                <a:spcPct val="100000"/>
              </a:lnSpc>
            </a:pPr>
            <a:r>
              <a:rPr sz="1470" spc="10" dirty="0">
                <a:solidFill>
                  <a:srgbClr val="2C5146"/>
                </a:solidFill>
                <a:latin typeface="Arial"/>
                <a:cs typeface="Arial"/>
              </a:rPr>
              <a:t>c e t  é v è n e m e n t .  O n  v o u s  d i t  à  l ’ a n  p r o c h a i n !</a:t>
            </a:r>
            <a:endParaRPr sz="14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43000" y="1143000"/>
            <a:ext cx="10058400" cy="7772400"/>
          </a:xfrm>
          <a:custGeom>
            <a:avLst/>
            <a:gdLst/>
            <a:ahLst/>
            <a:cxnLst/>
            <a:rect l="l" t="t" r="r" b="b"/>
            <a:pathLst>
              <a:path w="10058400" h="7772400">
                <a:moveTo>
                  <a:pt x="0" y="7772400"/>
                </a:moveTo>
                <a:lnTo>
                  <a:pt x="0" y="0"/>
                </a:lnTo>
                <a:lnTo>
                  <a:pt x="10058400" y="0"/>
                </a:lnTo>
                <a:lnTo>
                  <a:pt x="10058400" y="7772400"/>
                </a:lnTo>
                <a:lnTo>
                  <a:pt x="0" y="7772400"/>
                </a:lnTo>
                <a:close/>
              </a:path>
            </a:pathLst>
          </a:custGeom>
          <a:blipFill>
            <a:blip r:embed="rId2"/>
            <a:stretch>
              <a:fillRect l="-9883" t="-1470" r="-9970" b="-1545"/>
            </a:stretch>
          </a:blipFill>
        </p:spPr>
      </p:sp>
      <p:sp>
        <p:nvSpPr>
          <p:cNvPr id="3" name="Freeform 3"/>
          <p:cNvSpPr/>
          <p:nvPr/>
        </p:nvSpPr>
        <p:spPr>
          <a:xfrm>
            <a:off x="-20308" y="2310649"/>
            <a:ext cx="7863039" cy="6223888"/>
          </a:xfrm>
          <a:custGeom>
            <a:avLst/>
            <a:gdLst/>
            <a:ahLst/>
            <a:cxnLst/>
            <a:rect l="l" t="t" r="r" b="b"/>
            <a:pathLst>
              <a:path w="7863039" h="6223888">
                <a:moveTo>
                  <a:pt x="0" y="0"/>
                </a:moveTo>
                <a:lnTo>
                  <a:pt x="7863039" y="0"/>
                </a:lnTo>
                <a:lnTo>
                  <a:pt x="7863039" y="6223888"/>
                </a:lnTo>
                <a:lnTo>
                  <a:pt x="0" y="6223888"/>
                </a:lnTo>
                <a:lnTo>
                  <a:pt x="0" y="0"/>
                </a:lnTo>
                <a:close/>
              </a:path>
            </a:pathLst>
          </a:custGeom>
          <a:blipFill>
            <a:blip r:embed="rId3"/>
            <a:stretch>
              <a:fillRect l="-6123" t="-26823" r="-5487" b="-14181"/>
            </a:stretch>
          </a:blipFill>
        </p:spPr>
      </p:sp>
      <p:sp>
        <p:nvSpPr>
          <p:cNvPr id="4" name="Freeform 4"/>
          <p:cNvSpPr/>
          <p:nvPr/>
        </p:nvSpPr>
        <p:spPr>
          <a:xfrm rot="5400000">
            <a:off x="1719606" y="3527637"/>
            <a:ext cx="7812393" cy="4433857"/>
          </a:xfrm>
          <a:custGeom>
            <a:avLst/>
            <a:gdLst/>
            <a:ahLst/>
            <a:cxnLst/>
            <a:rect l="l" t="t" r="r" b="b"/>
            <a:pathLst>
              <a:path w="7812393" h="4433857">
                <a:moveTo>
                  <a:pt x="0" y="0"/>
                </a:moveTo>
                <a:lnTo>
                  <a:pt x="7812393" y="0"/>
                </a:lnTo>
                <a:lnTo>
                  <a:pt x="7812393" y="4433857"/>
                </a:lnTo>
                <a:lnTo>
                  <a:pt x="0" y="4433857"/>
                </a:lnTo>
                <a:lnTo>
                  <a:pt x="0" y="0"/>
                </a:lnTo>
                <a:close/>
              </a:path>
            </a:pathLst>
          </a:custGeom>
          <a:blipFill>
            <a:blip r:embed="rId4">
              <a:alphaModFix amt="56000"/>
            </a:blip>
            <a:stretch>
              <a:fillRect l="-31249" r="-43418" b="-84657"/>
            </a:stretch>
          </a:blipFill>
        </p:spPr>
      </p:sp>
      <p:sp>
        <p:nvSpPr>
          <p:cNvPr id="5" name="Freeform 5"/>
          <p:cNvSpPr/>
          <p:nvPr/>
        </p:nvSpPr>
        <p:spPr>
          <a:xfrm flipH="1">
            <a:off x="-158556" y="7761536"/>
            <a:ext cx="6241194" cy="2454449"/>
          </a:xfrm>
          <a:custGeom>
            <a:avLst/>
            <a:gdLst/>
            <a:ahLst/>
            <a:cxnLst/>
            <a:rect l="l" t="t" r="r" b="b"/>
            <a:pathLst>
              <a:path w="6241194" h="2454449">
                <a:moveTo>
                  <a:pt x="6241194" y="0"/>
                </a:moveTo>
                <a:lnTo>
                  <a:pt x="0" y="0"/>
                </a:lnTo>
                <a:lnTo>
                  <a:pt x="0" y="2454449"/>
                </a:lnTo>
                <a:lnTo>
                  <a:pt x="6241194" y="2454449"/>
                </a:lnTo>
                <a:lnTo>
                  <a:pt x="6241194" y="0"/>
                </a:lnTo>
                <a:close/>
              </a:path>
            </a:pathLst>
          </a:custGeom>
          <a:blipFill>
            <a:blip r:embed="rId4">
              <a:alphaModFix amt="55000"/>
            </a:blip>
            <a:stretch>
              <a:fillRect t="-52568"/>
            </a:stretch>
          </a:blipFill>
        </p:spPr>
      </p:sp>
      <p:sp>
        <p:nvSpPr>
          <p:cNvPr id="6" name="Freeform 6"/>
          <p:cNvSpPr/>
          <p:nvPr/>
        </p:nvSpPr>
        <p:spPr>
          <a:xfrm>
            <a:off x="-226250" y="-535340"/>
            <a:ext cx="4112450" cy="4747417"/>
          </a:xfrm>
          <a:custGeom>
            <a:avLst/>
            <a:gdLst/>
            <a:ahLst/>
            <a:cxnLst/>
            <a:rect l="l" t="t" r="r" b="b"/>
            <a:pathLst>
              <a:path w="4112450" h="4747417">
                <a:moveTo>
                  <a:pt x="0" y="0"/>
                </a:moveTo>
                <a:lnTo>
                  <a:pt x="4112450" y="0"/>
                </a:lnTo>
                <a:lnTo>
                  <a:pt x="4112450" y="4747417"/>
                </a:lnTo>
                <a:lnTo>
                  <a:pt x="0" y="4747417"/>
                </a:lnTo>
                <a:lnTo>
                  <a:pt x="0" y="0"/>
                </a:lnTo>
                <a:close/>
              </a:path>
            </a:pathLst>
          </a:custGeom>
          <a:blipFill>
            <a:blip r:embed="rId5">
              <a:alphaModFix amt="4000"/>
            </a:blip>
            <a:stretch>
              <a:fillRect/>
            </a:stretch>
          </a:blipFill>
        </p:spPr>
      </p:sp>
      <p:sp>
        <p:nvSpPr>
          <p:cNvPr id="7" name="TextBox 7"/>
          <p:cNvSpPr txBox="1"/>
          <p:nvPr/>
        </p:nvSpPr>
        <p:spPr>
          <a:xfrm>
            <a:off x="156120" y="1800269"/>
            <a:ext cx="7510183" cy="8964295"/>
          </a:xfrm>
          <a:prstGeom prst="rect">
            <a:avLst/>
          </a:prstGeom>
        </p:spPr>
        <p:txBody>
          <a:bodyPr lIns="0" tIns="0" rIns="0" bIns="0" rtlCol="0" anchor="t">
            <a:spAutoFit/>
          </a:bodyPr>
          <a:lstStyle/>
          <a:p>
            <a:pPr algn="ctr">
              <a:lnSpc>
                <a:spcPts val="3080"/>
              </a:lnSpc>
            </a:pPr>
            <a:r>
              <a:rPr lang="en-US" sz="2200">
                <a:solidFill>
                  <a:srgbClr val="000000"/>
                </a:solidFill>
                <a:latin typeface="Open Sans Bold"/>
              </a:rPr>
              <a:t>« Cet été, je sécurise ma piscine » - Le gouvernement du Québec rappelle l'importance de sécuriser l'accès aux piscines résidentielles afin de protéger les jeunes enfants de la noyade</a:t>
            </a:r>
          </a:p>
          <a:p>
            <a:pPr algn="ctr">
              <a:lnSpc>
                <a:spcPts val="3080"/>
              </a:lnSpc>
            </a:pPr>
            <a:r>
              <a:rPr lang="en-US" sz="2200">
                <a:solidFill>
                  <a:srgbClr val="000000"/>
                </a:solidFill>
                <a:latin typeface="Open Sans Bold"/>
              </a:rPr>
              <a:t>Ministère des Affaires municipales et de l'Habitation | 21 mai 2024</a:t>
            </a:r>
          </a:p>
          <a:p>
            <a:pPr algn="ctr">
              <a:lnSpc>
                <a:spcPts val="3080"/>
              </a:lnSpc>
            </a:pPr>
            <a:r>
              <a:rPr lang="en-US" sz="2200">
                <a:solidFill>
                  <a:srgbClr val="000000"/>
                </a:solidFill>
                <a:latin typeface="Open Sans Bold"/>
              </a:rPr>
              <a:t>En cette période d'ouverture des piscines résidentielles, le gouvernement du Québec rappelle l'importance de protéger les jeunes enfants de la noyade, puisque quelques secondes d'inattention suffisent pour les perdre de vue.</a:t>
            </a:r>
          </a:p>
          <a:p>
            <a:pPr algn="ctr">
              <a:lnSpc>
                <a:spcPts val="3080"/>
              </a:lnSpc>
            </a:pPr>
            <a:r>
              <a:rPr lang="en-US" sz="2200">
                <a:solidFill>
                  <a:srgbClr val="000000"/>
                </a:solidFill>
                <a:latin typeface="Open Sans Bold"/>
              </a:rPr>
              <a:t>À la suite de nombreuses noyades lors des dernières années et suivant les recommandations de plusieurs coroners, le Règlement sur la sécurité des piscines résidentielles s'applique maintenant à toutes les piscines, peu importe leur date d'installation. Ainsi, les propriétaires d'une piscine résidentielle installée avant novembre 2010, qui bénéficiaient auparavant d'une exemption, ont jusqu'au 30 septembre 2025 pour la mettre aux normes. Toutes les autres piscines doivent déjà être conformes aux règles.</a:t>
            </a:r>
          </a:p>
          <a:p>
            <a:pPr algn="ctr">
              <a:lnSpc>
                <a:spcPts val="3080"/>
              </a:lnSpc>
            </a:pPr>
            <a:endParaRPr lang="en-US" sz="2200">
              <a:solidFill>
                <a:srgbClr val="000000"/>
              </a:solidFill>
              <a:latin typeface="Open Sans Bold"/>
            </a:endParaRPr>
          </a:p>
          <a:p>
            <a:pPr algn="ctr">
              <a:lnSpc>
                <a:spcPts val="3080"/>
              </a:lnSpc>
              <a:spcBef>
                <a:spcPct val="0"/>
              </a:spcBef>
            </a:pPr>
            <a:endParaRPr lang="en-US" sz="2200">
              <a:solidFill>
                <a:srgbClr val="000000"/>
              </a:solidFill>
              <a:latin typeface="Open Sans Bold"/>
            </a:endParaRPr>
          </a:p>
        </p:txBody>
      </p:sp>
      <p:sp>
        <p:nvSpPr>
          <p:cNvPr id="8" name="Freeform 8"/>
          <p:cNvSpPr/>
          <p:nvPr/>
        </p:nvSpPr>
        <p:spPr>
          <a:xfrm>
            <a:off x="219052" y="330294"/>
            <a:ext cx="3667148" cy="1375181"/>
          </a:xfrm>
          <a:custGeom>
            <a:avLst/>
            <a:gdLst/>
            <a:ahLst/>
            <a:cxnLst/>
            <a:rect l="l" t="t" r="r" b="b"/>
            <a:pathLst>
              <a:path w="3667148" h="1375181">
                <a:moveTo>
                  <a:pt x="0" y="0"/>
                </a:moveTo>
                <a:lnTo>
                  <a:pt x="3667148" y="0"/>
                </a:lnTo>
                <a:lnTo>
                  <a:pt x="3667148" y="1375180"/>
                </a:lnTo>
                <a:lnTo>
                  <a:pt x="0" y="1375180"/>
                </a:lnTo>
                <a:lnTo>
                  <a:pt x="0" y="0"/>
                </a:lnTo>
                <a:close/>
              </a:path>
            </a:pathLst>
          </a:custGeom>
          <a:blipFill>
            <a:blip r:embed="rId6"/>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9233" t="-1136" r="-49233" b="-1136"/>
            </a:stretch>
          </a:blipFill>
        </p:spPr>
      </p:sp>
      <p:sp>
        <p:nvSpPr>
          <p:cNvPr id="3" name="TextBox 3"/>
          <p:cNvSpPr txBox="1"/>
          <p:nvPr/>
        </p:nvSpPr>
        <p:spPr>
          <a:xfrm>
            <a:off x="487939" y="-38100"/>
            <a:ext cx="6796522" cy="10246209"/>
          </a:xfrm>
          <a:prstGeom prst="rect">
            <a:avLst/>
          </a:prstGeom>
        </p:spPr>
        <p:txBody>
          <a:bodyPr lIns="0" tIns="0" rIns="0" bIns="0" rtlCol="0" anchor="t">
            <a:spAutoFit/>
          </a:bodyPr>
          <a:lstStyle/>
          <a:p>
            <a:pPr algn="ctr">
              <a:lnSpc>
                <a:spcPts val="2938"/>
              </a:lnSpc>
            </a:pPr>
            <a:r>
              <a:rPr lang="en-US" sz="2098">
                <a:solidFill>
                  <a:srgbClr val="000000"/>
                </a:solidFill>
                <a:latin typeface="Open Sans Bold"/>
              </a:rPr>
              <a:t>Il est important que les propriétaires s'informent auprès de leur municipalité, car elle est responsable d'appliquer le Règlement sur son territoire. De plus, un permis est exigé pour réaliser certains travaux, comme installer ou remplacer une piscine, un plongeoir, une enceinte, une plateforme ou une terrasse ouvrant sur une piscine.</a:t>
            </a:r>
          </a:p>
          <a:p>
            <a:pPr algn="ctr">
              <a:lnSpc>
                <a:spcPts val="2938"/>
              </a:lnSpc>
            </a:pPr>
            <a:r>
              <a:rPr lang="en-US" sz="2098">
                <a:solidFill>
                  <a:srgbClr val="000000"/>
                </a:solidFill>
                <a:latin typeface="Open Sans Bold"/>
              </a:rPr>
              <a:t>Plusieurs documents présentant les règles à suivre pour sécuriser sa piscine sont disponibles </a:t>
            </a:r>
            <a:r>
              <a:rPr lang="en-US" sz="2098" u="sng">
                <a:solidFill>
                  <a:srgbClr val="000000"/>
                </a:solidFill>
                <a:latin typeface="Open Sans Bold"/>
                <a:hlinkClick r:id="rId3" tooltip="https://www.quebec.ca/habitation-territoire/piscines-et-spas/securite-piscines-residentielles/securisez-piscine"/>
              </a:rPr>
              <a:t>en ligne </a:t>
            </a:r>
            <a:r>
              <a:rPr lang="en-US" sz="2098">
                <a:solidFill>
                  <a:srgbClr val="000000"/>
                </a:solidFill>
                <a:latin typeface="Open Sans Bold"/>
              </a:rPr>
              <a:t>. Ils permettent aux citoyennes et citoyens d'identifier rapidement les ajustements à apporter à leurs installations. L'ensemble des mesures contribue à renforcer la sécurité du parc de piscines résidentielles.</a:t>
            </a:r>
          </a:p>
          <a:p>
            <a:pPr algn="ctr">
              <a:lnSpc>
                <a:spcPts val="2938"/>
              </a:lnSpc>
            </a:pPr>
            <a:r>
              <a:rPr lang="en-US" sz="2098">
                <a:solidFill>
                  <a:srgbClr val="000000"/>
                </a:solidFill>
                <a:latin typeface="Open Sans Bold"/>
              </a:rPr>
              <a:t>Citation </a:t>
            </a:r>
          </a:p>
          <a:p>
            <a:pPr algn="ctr">
              <a:lnSpc>
                <a:spcPts val="2938"/>
              </a:lnSpc>
            </a:pPr>
            <a:r>
              <a:rPr lang="en-US" sz="2098">
                <a:solidFill>
                  <a:srgbClr val="000000"/>
                </a:solidFill>
                <a:latin typeface="Open Sans Bold"/>
              </a:rPr>
              <a:t>« Il faut limiter en tout temps l'accès aux piscines, car une noyade, c'est rapide et silencieux. La sécurité des enfants aux abords des piscines, c'est fondamental; il existe plusieurs mesures faciles à appliquer pour rehausser la sécurité de sa piscine et la rendre conforme aux règles. Une noyade, c'est une de trop. »</a:t>
            </a:r>
          </a:p>
          <a:p>
            <a:pPr algn="ctr">
              <a:lnSpc>
                <a:spcPts val="2938"/>
              </a:lnSpc>
            </a:pPr>
            <a:r>
              <a:rPr lang="en-US" sz="2098">
                <a:solidFill>
                  <a:srgbClr val="000000"/>
                </a:solidFill>
                <a:latin typeface="Open Sans Bold"/>
              </a:rPr>
              <a:t>Émilie Heymans, quadruple médaillée olympique et porte-parole de la campagne sur la sécurité des piscines résidentielles du gouvernement du Québec</a:t>
            </a:r>
          </a:p>
          <a:p>
            <a:pPr algn="ctr">
              <a:lnSpc>
                <a:spcPts val="2938"/>
              </a:lnSpc>
              <a:spcBef>
                <a:spcPct val="0"/>
              </a:spcBef>
            </a:pPr>
            <a:endParaRPr lang="en-US" sz="2098">
              <a:solidFill>
                <a:srgbClr val="000000"/>
              </a:solidFill>
              <a:latin typeface="Open Sans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9233" t="-1136" r="-49233" b="-1136"/>
            </a:stretch>
          </a:blipFill>
        </p:spPr>
      </p:sp>
      <p:sp>
        <p:nvSpPr>
          <p:cNvPr id="3" name="TextBox 3"/>
          <p:cNvSpPr txBox="1"/>
          <p:nvPr/>
        </p:nvSpPr>
        <p:spPr>
          <a:xfrm>
            <a:off x="0" y="113773"/>
            <a:ext cx="7575610" cy="16797419"/>
          </a:xfrm>
          <a:prstGeom prst="rect">
            <a:avLst/>
          </a:prstGeom>
        </p:spPr>
        <p:txBody>
          <a:bodyPr lIns="0" tIns="0" rIns="0" bIns="0" rtlCol="0" anchor="t">
            <a:spAutoFit/>
          </a:bodyPr>
          <a:lstStyle/>
          <a:p>
            <a:pPr algn="ctr">
              <a:lnSpc>
                <a:spcPts val="3169"/>
              </a:lnSpc>
            </a:pPr>
            <a:r>
              <a:rPr lang="en-US" sz="2263" dirty="0">
                <a:solidFill>
                  <a:srgbClr val="000000"/>
                </a:solidFill>
                <a:latin typeface="Open Sans Bold"/>
              </a:rPr>
              <a:t>Faits </a:t>
            </a:r>
            <a:r>
              <a:rPr lang="en-US" sz="2263" dirty="0" err="1">
                <a:solidFill>
                  <a:srgbClr val="000000"/>
                </a:solidFill>
                <a:latin typeface="Open Sans Bold"/>
              </a:rPr>
              <a:t>saillants</a:t>
            </a:r>
            <a:r>
              <a:rPr lang="en-US" sz="2263" dirty="0">
                <a:solidFill>
                  <a:srgbClr val="000000"/>
                </a:solidFill>
                <a:latin typeface="Open Sans Bold"/>
              </a:rPr>
              <a:t> :</a:t>
            </a:r>
          </a:p>
          <a:p>
            <a:pPr marL="488735" lvl="1" indent="-244367" algn="ctr">
              <a:lnSpc>
                <a:spcPts val="3169"/>
              </a:lnSpc>
              <a:buFont typeface="Arial"/>
              <a:buChar char="•"/>
            </a:pPr>
            <a:r>
              <a:rPr lang="en-US" sz="2263" dirty="0">
                <a:solidFill>
                  <a:srgbClr val="000000"/>
                </a:solidFill>
                <a:latin typeface="Open Sans Bold"/>
              </a:rPr>
              <a:t>Le </a:t>
            </a:r>
            <a:r>
              <a:rPr lang="en-US" sz="2263" dirty="0" err="1">
                <a:solidFill>
                  <a:srgbClr val="000000"/>
                </a:solidFill>
                <a:latin typeface="Open Sans Bold"/>
              </a:rPr>
              <a:t>Règlement</a:t>
            </a:r>
            <a:r>
              <a:rPr lang="en-US" sz="2263" dirty="0">
                <a:solidFill>
                  <a:srgbClr val="000000"/>
                </a:solidFill>
                <a:latin typeface="Open Sans Bold"/>
              </a:rPr>
              <a:t> sur la </a:t>
            </a:r>
            <a:r>
              <a:rPr lang="en-US" sz="2263" dirty="0" err="1">
                <a:solidFill>
                  <a:srgbClr val="000000"/>
                </a:solidFill>
                <a:latin typeface="Open Sans Bold"/>
              </a:rPr>
              <a:t>sécurité</a:t>
            </a:r>
            <a:r>
              <a:rPr lang="en-US" sz="2263" dirty="0">
                <a:solidFill>
                  <a:srgbClr val="000000"/>
                </a:solidFill>
                <a:latin typeface="Open Sans Bold"/>
              </a:rPr>
              <a:t> des </a:t>
            </a:r>
            <a:r>
              <a:rPr lang="en-US" sz="2263" dirty="0" err="1">
                <a:solidFill>
                  <a:srgbClr val="000000"/>
                </a:solidFill>
                <a:latin typeface="Open Sans Bold"/>
              </a:rPr>
              <a:t>piscines</a:t>
            </a:r>
            <a:r>
              <a:rPr lang="en-US" sz="2263" dirty="0">
                <a:solidFill>
                  <a:srgbClr val="000000"/>
                </a:solidFill>
                <a:latin typeface="Open Sans Bold"/>
              </a:rPr>
              <a:t> </a:t>
            </a:r>
            <a:r>
              <a:rPr lang="en-US" sz="2263" dirty="0" err="1">
                <a:solidFill>
                  <a:srgbClr val="000000"/>
                </a:solidFill>
                <a:latin typeface="Open Sans Bold"/>
              </a:rPr>
              <a:t>résidentielles</a:t>
            </a:r>
            <a:r>
              <a:rPr lang="en-US" sz="2263" dirty="0">
                <a:solidFill>
                  <a:srgbClr val="000000"/>
                </a:solidFill>
                <a:latin typeface="Open Sans Bold"/>
              </a:rPr>
              <a:t> vise </a:t>
            </a:r>
            <a:r>
              <a:rPr lang="en-US" sz="2263" dirty="0" err="1">
                <a:solidFill>
                  <a:srgbClr val="000000"/>
                </a:solidFill>
                <a:latin typeface="Open Sans Bold"/>
              </a:rPr>
              <a:t>essentiellement</a:t>
            </a:r>
            <a:r>
              <a:rPr lang="en-US" sz="2263" dirty="0">
                <a:solidFill>
                  <a:srgbClr val="000000"/>
                </a:solidFill>
                <a:latin typeface="Open Sans Bold"/>
              </a:rPr>
              <a:t> à </a:t>
            </a:r>
            <a:r>
              <a:rPr lang="en-US" sz="2263" dirty="0" err="1">
                <a:solidFill>
                  <a:srgbClr val="000000"/>
                </a:solidFill>
                <a:latin typeface="Open Sans Bold"/>
              </a:rPr>
              <a:t>contrôler</a:t>
            </a:r>
            <a:r>
              <a:rPr lang="en-US" sz="2263" dirty="0">
                <a:solidFill>
                  <a:srgbClr val="000000"/>
                </a:solidFill>
                <a:latin typeface="Open Sans Bold"/>
              </a:rPr>
              <a:t> </a:t>
            </a:r>
            <a:r>
              <a:rPr lang="en-US" sz="2263" dirty="0" err="1">
                <a:solidFill>
                  <a:srgbClr val="000000"/>
                </a:solidFill>
                <a:latin typeface="Open Sans Bold"/>
              </a:rPr>
              <a:t>l'accès</a:t>
            </a:r>
            <a:r>
              <a:rPr lang="en-US" sz="2263" dirty="0">
                <a:solidFill>
                  <a:srgbClr val="000000"/>
                </a:solidFill>
                <a:latin typeface="Open Sans Bold"/>
              </a:rPr>
              <a:t> des </a:t>
            </a:r>
            <a:r>
              <a:rPr lang="en-US" sz="2263" dirty="0" err="1">
                <a:solidFill>
                  <a:srgbClr val="000000"/>
                </a:solidFill>
                <a:latin typeface="Open Sans Bold"/>
              </a:rPr>
              <a:t>jeunes</a:t>
            </a:r>
            <a:r>
              <a:rPr lang="en-US" sz="2263" dirty="0">
                <a:solidFill>
                  <a:srgbClr val="000000"/>
                </a:solidFill>
                <a:latin typeface="Open Sans Bold"/>
              </a:rPr>
              <a:t> enfants aux </a:t>
            </a:r>
            <a:r>
              <a:rPr lang="en-US" sz="2263" dirty="0" err="1">
                <a:solidFill>
                  <a:srgbClr val="000000"/>
                </a:solidFill>
                <a:latin typeface="Open Sans Bold"/>
              </a:rPr>
              <a:t>piscines</a:t>
            </a:r>
            <a:r>
              <a:rPr lang="en-US" sz="2263" dirty="0">
                <a:solidFill>
                  <a:srgbClr val="000000"/>
                </a:solidFill>
                <a:latin typeface="Open Sans Bold"/>
              </a:rPr>
              <a:t> </a:t>
            </a:r>
            <a:r>
              <a:rPr lang="en-US" sz="2263" dirty="0" err="1">
                <a:solidFill>
                  <a:srgbClr val="000000"/>
                </a:solidFill>
                <a:latin typeface="Open Sans Bold"/>
              </a:rPr>
              <a:t>résidentielles</a:t>
            </a:r>
            <a:r>
              <a:rPr lang="en-US" sz="2263" dirty="0">
                <a:solidFill>
                  <a:srgbClr val="000000"/>
                </a:solidFill>
                <a:latin typeface="Open Sans Bold"/>
              </a:rPr>
              <a:t> par des </a:t>
            </a:r>
            <a:r>
              <a:rPr lang="en-US" sz="2263" dirty="0" err="1">
                <a:solidFill>
                  <a:srgbClr val="000000"/>
                </a:solidFill>
                <a:latin typeface="Open Sans Bold"/>
              </a:rPr>
              <a:t>mesures</a:t>
            </a:r>
            <a:r>
              <a:rPr lang="en-US" sz="2263" dirty="0">
                <a:solidFill>
                  <a:srgbClr val="000000"/>
                </a:solidFill>
                <a:latin typeface="Open Sans Bold"/>
              </a:rPr>
              <a:t> simples, </a:t>
            </a:r>
            <a:r>
              <a:rPr lang="en-US" sz="2263" dirty="0" err="1">
                <a:solidFill>
                  <a:srgbClr val="000000"/>
                </a:solidFill>
                <a:latin typeface="Open Sans Bold"/>
              </a:rPr>
              <a:t>telles</a:t>
            </a:r>
            <a:r>
              <a:rPr lang="en-US" sz="2263" dirty="0">
                <a:solidFill>
                  <a:srgbClr val="000000"/>
                </a:solidFill>
                <a:latin typeface="Open Sans Bold"/>
              </a:rPr>
              <a:t> que </a:t>
            </a:r>
            <a:r>
              <a:rPr lang="en-US" sz="2263" dirty="0" err="1">
                <a:solidFill>
                  <a:srgbClr val="000000"/>
                </a:solidFill>
                <a:latin typeface="Open Sans Bold"/>
              </a:rPr>
              <a:t>l'installation</a:t>
            </a:r>
            <a:r>
              <a:rPr lang="en-US" sz="2263" dirty="0">
                <a:solidFill>
                  <a:srgbClr val="000000"/>
                </a:solidFill>
                <a:latin typeface="Open Sans Bold"/>
              </a:rPr>
              <a:t> </a:t>
            </a:r>
            <a:r>
              <a:rPr lang="en-US" sz="2263" dirty="0" err="1">
                <a:solidFill>
                  <a:srgbClr val="000000"/>
                </a:solidFill>
                <a:latin typeface="Open Sans Bold"/>
              </a:rPr>
              <a:t>d'une</a:t>
            </a:r>
            <a:r>
              <a:rPr lang="en-US" sz="2263" dirty="0">
                <a:solidFill>
                  <a:srgbClr val="000000"/>
                </a:solidFill>
                <a:latin typeface="Open Sans Bold"/>
              </a:rPr>
              <a:t> enceinte </a:t>
            </a:r>
            <a:r>
              <a:rPr lang="en-US" sz="2263" dirty="0" err="1">
                <a:solidFill>
                  <a:srgbClr val="000000"/>
                </a:solidFill>
                <a:latin typeface="Open Sans Bold"/>
              </a:rPr>
              <a:t>munie</a:t>
            </a:r>
            <a:r>
              <a:rPr lang="en-US" sz="2263" dirty="0">
                <a:solidFill>
                  <a:srgbClr val="000000"/>
                </a:solidFill>
                <a:latin typeface="Open Sans Bold"/>
              </a:rPr>
              <a:t> </a:t>
            </a:r>
            <a:r>
              <a:rPr lang="en-US" sz="2263" dirty="0" err="1">
                <a:solidFill>
                  <a:srgbClr val="000000"/>
                </a:solidFill>
                <a:latin typeface="Open Sans Bold"/>
              </a:rPr>
              <a:t>d'une</a:t>
            </a:r>
            <a:r>
              <a:rPr lang="en-US" sz="2263" dirty="0">
                <a:solidFill>
                  <a:srgbClr val="000000"/>
                </a:solidFill>
                <a:latin typeface="Open Sans Bold"/>
              </a:rPr>
              <a:t> </a:t>
            </a:r>
            <a:r>
              <a:rPr lang="en-US" sz="2263" dirty="0" err="1">
                <a:solidFill>
                  <a:srgbClr val="000000"/>
                </a:solidFill>
                <a:latin typeface="Open Sans Bold"/>
              </a:rPr>
              <a:t>porte</a:t>
            </a:r>
            <a:r>
              <a:rPr lang="en-US" sz="2263" dirty="0">
                <a:solidFill>
                  <a:srgbClr val="000000"/>
                </a:solidFill>
                <a:latin typeface="Open Sans Bold"/>
              </a:rPr>
              <a:t> de </a:t>
            </a:r>
            <a:r>
              <a:rPr lang="en-US" sz="2263" dirty="0" err="1">
                <a:solidFill>
                  <a:srgbClr val="000000"/>
                </a:solidFill>
                <a:latin typeface="Open Sans Bold"/>
              </a:rPr>
              <a:t>sécurité</a:t>
            </a:r>
            <a:r>
              <a:rPr lang="en-US" sz="2263" dirty="0">
                <a:solidFill>
                  <a:srgbClr val="000000"/>
                </a:solidFill>
                <a:latin typeface="Open Sans Bold"/>
              </a:rPr>
              <a:t> se </a:t>
            </a:r>
            <a:r>
              <a:rPr lang="en-US" sz="2263" dirty="0" err="1">
                <a:solidFill>
                  <a:srgbClr val="000000"/>
                </a:solidFill>
                <a:latin typeface="Open Sans Bold"/>
              </a:rPr>
              <a:t>refermant</a:t>
            </a:r>
            <a:r>
              <a:rPr lang="en-US" sz="2263" dirty="0">
                <a:solidFill>
                  <a:srgbClr val="000000"/>
                </a:solidFill>
                <a:latin typeface="Open Sans Bold"/>
              </a:rPr>
              <a:t> </a:t>
            </a:r>
            <a:r>
              <a:rPr lang="en-US" sz="2263" dirty="0" err="1">
                <a:solidFill>
                  <a:srgbClr val="000000"/>
                </a:solidFill>
                <a:latin typeface="Open Sans Bold"/>
              </a:rPr>
              <a:t>automatiquement</a:t>
            </a:r>
            <a:r>
              <a:rPr lang="en-US" sz="2263" dirty="0">
                <a:solidFill>
                  <a:srgbClr val="000000"/>
                </a:solidFill>
                <a:latin typeface="Open Sans Bold"/>
              </a:rPr>
              <a:t>.</a:t>
            </a:r>
          </a:p>
          <a:p>
            <a:pPr marL="488735" lvl="1" indent="-244367" algn="ctr">
              <a:lnSpc>
                <a:spcPts val="3169"/>
              </a:lnSpc>
              <a:buFont typeface="Arial"/>
              <a:buChar char="•"/>
            </a:pPr>
            <a:r>
              <a:rPr lang="en-US" sz="2263" dirty="0">
                <a:solidFill>
                  <a:srgbClr val="000000"/>
                </a:solidFill>
                <a:latin typeface="Open Sans Bold"/>
              </a:rPr>
              <a:t>Le </a:t>
            </a:r>
            <a:r>
              <a:rPr lang="en-US" sz="2263" dirty="0" err="1">
                <a:solidFill>
                  <a:srgbClr val="000000"/>
                </a:solidFill>
                <a:latin typeface="Open Sans Bold"/>
              </a:rPr>
              <a:t>Règlement</a:t>
            </a:r>
            <a:r>
              <a:rPr lang="en-US" sz="2263" dirty="0">
                <a:solidFill>
                  <a:srgbClr val="000000"/>
                </a:solidFill>
                <a:latin typeface="Open Sans Bold"/>
              </a:rPr>
              <a:t> </a:t>
            </a:r>
            <a:r>
              <a:rPr lang="en-US" sz="2263" dirty="0" err="1">
                <a:solidFill>
                  <a:srgbClr val="000000"/>
                </a:solidFill>
                <a:latin typeface="Open Sans Bold"/>
              </a:rPr>
              <a:t>s'applique</a:t>
            </a:r>
            <a:r>
              <a:rPr lang="en-US" sz="2263" dirty="0">
                <a:solidFill>
                  <a:srgbClr val="000000"/>
                </a:solidFill>
                <a:latin typeface="Open Sans Bold"/>
              </a:rPr>
              <a:t> à </a:t>
            </a:r>
            <a:r>
              <a:rPr lang="en-US" sz="2263" dirty="0" err="1">
                <a:solidFill>
                  <a:srgbClr val="000000"/>
                </a:solidFill>
                <a:latin typeface="Open Sans Bold"/>
              </a:rPr>
              <a:t>toutes</a:t>
            </a:r>
            <a:r>
              <a:rPr lang="en-US" sz="2263" dirty="0">
                <a:solidFill>
                  <a:srgbClr val="000000"/>
                </a:solidFill>
                <a:latin typeface="Open Sans Bold"/>
              </a:rPr>
              <a:t> les </a:t>
            </a:r>
            <a:r>
              <a:rPr lang="en-US" sz="2263" dirty="0" err="1">
                <a:solidFill>
                  <a:srgbClr val="000000"/>
                </a:solidFill>
                <a:latin typeface="Open Sans Bold"/>
              </a:rPr>
              <a:t>piscines</a:t>
            </a:r>
            <a:r>
              <a:rPr lang="en-US" sz="2263" dirty="0">
                <a:solidFill>
                  <a:srgbClr val="000000"/>
                </a:solidFill>
                <a:latin typeface="Open Sans Bold"/>
              </a:rPr>
              <a:t> </a:t>
            </a:r>
            <a:r>
              <a:rPr lang="en-US" sz="2263" dirty="0" err="1">
                <a:solidFill>
                  <a:srgbClr val="000000"/>
                </a:solidFill>
                <a:latin typeface="Open Sans Bold"/>
              </a:rPr>
              <a:t>résidentielles</a:t>
            </a:r>
            <a:r>
              <a:rPr lang="en-US" sz="2263" dirty="0">
                <a:solidFill>
                  <a:srgbClr val="000000"/>
                </a:solidFill>
                <a:latin typeface="Open Sans Bold"/>
              </a:rPr>
              <a:t> </a:t>
            </a:r>
            <a:r>
              <a:rPr lang="en-US" sz="2263" dirty="0" err="1">
                <a:solidFill>
                  <a:srgbClr val="000000"/>
                </a:solidFill>
                <a:latin typeface="Open Sans Bold"/>
              </a:rPr>
              <a:t>extérieures</a:t>
            </a:r>
            <a:r>
              <a:rPr lang="en-US" sz="2263" dirty="0">
                <a:solidFill>
                  <a:srgbClr val="000000"/>
                </a:solidFill>
                <a:latin typeface="Open Sans Bold"/>
              </a:rPr>
              <a:t>, </a:t>
            </a:r>
            <a:r>
              <a:rPr lang="en-US" sz="2263" dirty="0" err="1">
                <a:solidFill>
                  <a:srgbClr val="000000"/>
                </a:solidFill>
                <a:latin typeface="Open Sans Bold"/>
              </a:rPr>
              <a:t>qu'elles</a:t>
            </a:r>
            <a:r>
              <a:rPr lang="en-US" sz="2263" dirty="0">
                <a:solidFill>
                  <a:srgbClr val="000000"/>
                </a:solidFill>
                <a:latin typeface="Open Sans Bold"/>
              </a:rPr>
              <a:t> </a:t>
            </a:r>
            <a:r>
              <a:rPr lang="en-US" sz="2263" dirty="0" err="1">
                <a:solidFill>
                  <a:srgbClr val="000000"/>
                </a:solidFill>
                <a:latin typeface="Open Sans Bold"/>
              </a:rPr>
              <a:t>soient</a:t>
            </a:r>
            <a:r>
              <a:rPr lang="en-US" sz="2263" dirty="0">
                <a:solidFill>
                  <a:srgbClr val="000000"/>
                </a:solidFill>
                <a:latin typeface="Open Sans Bold"/>
              </a:rPr>
              <a:t> </a:t>
            </a:r>
            <a:r>
              <a:rPr lang="en-US" sz="2263" dirty="0" err="1">
                <a:solidFill>
                  <a:srgbClr val="000000"/>
                </a:solidFill>
                <a:latin typeface="Open Sans Bold"/>
              </a:rPr>
              <a:t>creusées</a:t>
            </a:r>
            <a:r>
              <a:rPr lang="en-US" sz="2263" dirty="0">
                <a:solidFill>
                  <a:srgbClr val="000000"/>
                </a:solidFill>
                <a:latin typeface="Open Sans Bold"/>
              </a:rPr>
              <a:t>, semi-</a:t>
            </a:r>
            <a:r>
              <a:rPr lang="en-US" sz="2263" dirty="0" err="1">
                <a:solidFill>
                  <a:srgbClr val="000000"/>
                </a:solidFill>
                <a:latin typeface="Open Sans Bold"/>
              </a:rPr>
              <a:t>creusées</a:t>
            </a:r>
            <a:r>
              <a:rPr lang="en-US" sz="2263" dirty="0">
                <a:solidFill>
                  <a:srgbClr val="000000"/>
                </a:solidFill>
                <a:latin typeface="Open Sans Bold"/>
              </a:rPr>
              <a:t>, hors terre </a:t>
            </a:r>
            <a:r>
              <a:rPr lang="en-US" sz="2263" dirty="0" err="1">
                <a:solidFill>
                  <a:srgbClr val="000000"/>
                </a:solidFill>
                <a:latin typeface="Open Sans Bold"/>
              </a:rPr>
              <a:t>ou</a:t>
            </a:r>
            <a:r>
              <a:rPr lang="en-US" sz="2263" dirty="0">
                <a:solidFill>
                  <a:srgbClr val="000000"/>
                </a:solidFill>
                <a:latin typeface="Open Sans Bold"/>
              </a:rPr>
              <a:t> </a:t>
            </a:r>
            <a:r>
              <a:rPr lang="en-US" sz="2263" dirty="0" err="1">
                <a:solidFill>
                  <a:srgbClr val="000000"/>
                </a:solidFill>
                <a:latin typeface="Open Sans Bold"/>
              </a:rPr>
              <a:t>démontables</a:t>
            </a:r>
            <a:r>
              <a:rPr lang="en-US" sz="2263" dirty="0">
                <a:solidFill>
                  <a:srgbClr val="000000"/>
                </a:solidFill>
                <a:latin typeface="Open Sans Bold"/>
              </a:rPr>
              <a:t> (</a:t>
            </a:r>
            <a:r>
              <a:rPr lang="en-US" sz="2263" dirty="0" err="1">
                <a:solidFill>
                  <a:srgbClr val="000000"/>
                </a:solidFill>
                <a:latin typeface="Open Sans Bold"/>
              </a:rPr>
              <a:t>gonflables</a:t>
            </a:r>
            <a:r>
              <a:rPr lang="en-US" sz="2263" dirty="0">
                <a:solidFill>
                  <a:srgbClr val="000000"/>
                </a:solidFill>
                <a:latin typeface="Open Sans Bold"/>
              </a:rPr>
              <a:t> </a:t>
            </a:r>
            <a:r>
              <a:rPr lang="en-US" sz="2263" dirty="0" err="1">
                <a:solidFill>
                  <a:srgbClr val="000000"/>
                </a:solidFill>
                <a:latin typeface="Open Sans Bold"/>
              </a:rPr>
              <a:t>ou</a:t>
            </a:r>
            <a:r>
              <a:rPr lang="en-US" sz="2263" dirty="0">
                <a:solidFill>
                  <a:srgbClr val="000000"/>
                </a:solidFill>
                <a:latin typeface="Open Sans Bold"/>
              </a:rPr>
              <a:t> </a:t>
            </a:r>
            <a:r>
              <a:rPr lang="en-US" sz="2263" dirty="0" err="1">
                <a:solidFill>
                  <a:srgbClr val="000000"/>
                </a:solidFill>
                <a:latin typeface="Open Sans Bold"/>
              </a:rPr>
              <a:t>autres</a:t>
            </a:r>
            <a:r>
              <a:rPr lang="en-US" sz="2263" dirty="0">
                <a:solidFill>
                  <a:srgbClr val="000000"/>
                </a:solidFill>
                <a:latin typeface="Open Sans Bold"/>
              </a:rPr>
              <a:t>).</a:t>
            </a:r>
          </a:p>
          <a:p>
            <a:pPr marL="488735" lvl="1" indent="-244367" algn="ctr">
              <a:lnSpc>
                <a:spcPts val="3169"/>
              </a:lnSpc>
              <a:spcBef>
                <a:spcPct val="0"/>
              </a:spcBef>
              <a:buFont typeface="Arial"/>
              <a:buChar char="•"/>
            </a:pPr>
            <a:r>
              <a:rPr lang="en-US" sz="2263" dirty="0">
                <a:solidFill>
                  <a:srgbClr val="000000"/>
                </a:solidFill>
                <a:latin typeface="Open Sans Bold"/>
              </a:rPr>
              <a:t>Les noyades </a:t>
            </a:r>
            <a:r>
              <a:rPr lang="en-US" sz="2263" dirty="0" err="1">
                <a:solidFill>
                  <a:srgbClr val="000000"/>
                </a:solidFill>
                <a:latin typeface="Open Sans Bold"/>
              </a:rPr>
              <a:t>menant</a:t>
            </a:r>
            <a:r>
              <a:rPr lang="en-US" sz="2263" dirty="0">
                <a:solidFill>
                  <a:srgbClr val="000000"/>
                </a:solidFill>
                <a:latin typeface="Open Sans Bold"/>
              </a:rPr>
              <a:t> à un </a:t>
            </a:r>
            <a:r>
              <a:rPr lang="en-US" sz="2263" dirty="0" err="1">
                <a:solidFill>
                  <a:srgbClr val="000000"/>
                </a:solidFill>
                <a:latin typeface="Open Sans Bold"/>
              </a:rPr>
              <a:t>décès</a:t>
            </a:r>
            <a:r>
              <a:rPr lang="en-US" sz="2263" dirty="0">
                <a:solidFill>
                  <a:srgbClr val="000000"/>
                </a:solidFill>
                <a:latin typeface="Open Sans Bold"/>
              </a:rPr>
              <a:t> ne </a:t>
            </a:r>
            <a:r>
              <a:rPr lang="en-US" sz="2263" dirty="0" err="1">
                <a:solidFill>
                  <a:srgbClr val="000000"/>
                </a:solidFill>
                <a:latin typeface="Open Sans Bold"/>
              </a:rPr>
              <a:t>sont</a:t>
            </a:r>
            <a:r>
              <a:rPr lang="en-US" sz="2263" dirty="0">
                <a:solidFill>
                  <a:srgbClr val="000000"/>
                </a:solidFill>
                <a:latin typeface="Open Sans Bold"/>
              </a:rPr>
              <a:t> que la pointe de </a:t>
            </a:r>
            <a:r>
              <a:rPr lang="en-US" sz="2263" dirty="0" err="1">
                <a:solidFill>
                  <a:srgbClr val="000000"/>
                </a:solidFill>
                <a:latin typeface="Open Sans Bold"/>
              </a:rPr>
              <a:t>l'iceberg</a:t>
            </a:r>
            <a:r>
              <a:rPr lang="en-US" sz="2263" dirty="0">
                <a:solidFill>
                  <a:srgbClr val="000000"/>
                </a:solidFill>
                <a:latin typeface="Open Sans Bold"/>
              </a:rPr>
              <a:t>. </a:t>
            </a:r>
            <a:r>
              <a:rPr lang="en-US" sz="2263" dirty="0" err="1">
                <a:solidFill>
                  <a:srgbClr val="000000"/>
                </a:solidFill>
                <a:latin typeface="Open Sans Bold"/>
              </a:rPr>
              <a:t>Selon</a:t>
            </a:r>
            <a:r>
              <a:rPr lang="en-US" sz="2263" dirty="0">
                <a:solidFill>
                  <a:srgbClr val="000000"/>
                </a:solidFill>
                <a:latin typeface="Open Sans Bold"/>
              </a:rPr>
              <a:t> </a:t>
            </a:r>
            <a:r>
              <a:rPr lang="en-US" sz="2263" dirty="0" err="1">
                <a:solidFill>
                  <a:srgbClr val="000000"/>
                </a:solidFill>
                <a:latin typeface="Open Sans Bold"/>
              </a:rPr>
              <a:t>l'Institut</a:t>
            </a:r>
            <a:r>
              <a:rPr lang="en-US" sz="2263" dirty="0">
                <a:solidFill>
                  <a:srgbClr val="000000"/>
                </a:solidFill>
                <a:latin typeface="Open Sans Bold"/>
              </a:rPr>
              <a:t> national de </a:t>
            </a:r>
            <a:r>
              <a:rPr lang="en-US" sz="2263" dirty="0" err="1">
                <a:solidFill>
                  <a:srgbClr val="000000"/>
                </a:solidFill>
                <a:latin typeface="Open Sans Bold"/>
              </a:rPr>
              <a:t>santé</a:t>
            </a:r>
            <a:r>
              <a:rPr lang="en-US" sz="2263" dirty="0">
                <a:solidFill>
                  <a:srgbClr val="000000"/>
                </a:solidFill>
                <a:latin typeface="Open Sans Bold"/>
              </a:rPr>
              <a:t> </a:t>
            </a:r>
            <a:r>
              <a:rPr lang="en-US" sz="2263" dirty="0" err="1">
                <a:solidFill>
                  <a:srgbClr val="000000"/>
                </a:solidFill>
                <a:latin typeface="Open Sans Bold"/>
              </a:rPr>
              <a:t>publique</a:t>
            </a:r>
            <a:r>
              <a:rPr lang="en-US" sz="2263" dirty="0">
                <a:solidFill>
                  <a:srgbClr val="000000"/>
                </a:solidFill>
                <a:latin typeface="Open Sans Bold"/>
              </a:rPr>
              <a:t> du Québec, les </a:t>
            </a:r>
            <a:r>
              <a:rPr lang="en-US" sz="2263" dirty="0" err="1">
                <a:solidFill>
                  <a:srgbClr val="000000"/>
                </a:solidFill>
                <a:latin typeface="Open Sans Bold"/>
              </a:rPr>
              <a:t>activités</a:t>
            </a:r>
            <a:r>
              <a:rPr lang="en-US" sz="2263" dirty="0">
                <a:solidFill>
                  <a:srgbClr val="000000"/>
                </a:solidFill>
                <a:latin typeface="Open Sans Bold"/>
              </a:rPr>
              <a:t> </a:t>
            </a:r>
            <a:r>
              <a:rPr lang="en-US" sz="2263" dirty="0" err="1">
                <a:solidFill>
                  <a:srgbClr val="000000"/>
                </a:solidFill>
                <a:latin typeface="Open Sans Bold"/>
              </a:rPr>
              <a:t>pratiquées</a:t>
            </a:r>
            <a:r>
              <a:rPr lang="en-US" sz="2263" dirty="0">
                <a:solidFill>
                  <a:srgbClr val="000000"/>
                </a:solidFill>
                <a:latin typeface="Open Sans Bold"/>
              </a:rPr>
              <a:t> dans les </a:t>
            </a:r>
            <a:r>
              <a:rPr lang="en-US" sz="2263" dirty="0" err="1">
                <a:solidFill>
                  <a:srgbClr val="000000"/>
                </a:solidFill>
                <a:latin typeface="Open Sans Bold"/>
              </a:rPr>
              <a:t>piscines</a:t>
            </a:r>
            <a:r>
              <a:rPr lang="en-US" sz="2263" dirty="0">
                <a:solidFill>
                  <a:srgbClr val="000000"/>
                </a:solidFill>
                <a:latin typeface="Open Sans Bold"/>
              </a:rPr>
              <a:t> </a:t>
            </a:r>
            <a:r>
              <a:rPr lang="en-US" sz="2263" dirty="0" err="1">
                <a:solidFill>
                  <a:srgbClr val="000000"/>
                </a:solidFill>
                <a:latin typeface="Open Sans Bold"/>
              </a:rPr>
              <a:t>résidentielles</a:t>
            </a:r>
            <a:r>
              <a:rPr lang="en-US" sz="2263" dirty="0">
                <a:solidFill>
                  <a:srgbClr val="000000"/>
                </a:solidFill>
                <a:latin typeface="Open Sans Bold"/>
              </a:rPr>
              <a:t> et </a:t>
            </a:r>
            <a:r>
              <a:rPr lang="en-US" sz="2263" dirty="0" err="1">
                <a:solidFill>
                  <a:srgbClr val="000000"/>
                </a:solidFill>
                <a:latin typeface="Open Sans Bold"/>
              </a:rPr>
              <a:t>publiques</a:t>
            </a:r>
            <a:r>
              <a:rPr lang="en-US" sz="2263" dirty="0">
                <a:solidFill>
                  <a:srgbClr val="000000"/>
                </a:solidFill>
                <a:latin typeface="Open Sans Bold"/>
              </a:rPr>
              <a:t> </a:t>
            </a:r>
            <a:r>
              <a:rPr lang="en-US" sz="2263" dirty="0" err="1">
                <a:solidFill>
                  <a:srgbClr val="000000"/>
                </a:solidFill>
                <a:latin typeface="Open Sans Bold"/>
              </a:rPr>
              <a:t>sont</a:t>
            </a:r>
            <a:r>
              <a:rPr lang="en-US" sz="2263" dirty="0">
                <a:solidFill>
                  <a:srgbClr val="000000"/>
                </a:solidFill>
                <a:latin typeface="Open Sans Bold"/>
              </a:rPr>
              <a:t> </a:t>
            </a:r>
            <a:r>
              <a:rPr lang="en-US" sz="2263" dirty="0" err="1">
                <a:solidFill>
                  <a:srgbClr val="000000"/>
                </a:solidFill>
                <a:latin typeface="Open Sans Bold"/>
              </a:rPr>
              <a:t>également</a:t>
            </a:r>
            <a:r>
              <a:rPr lang="en-US" sz="2263" dirty="0">
                <a:solidFill>
                  <a:srgbClr val="000000"/>
                </a:solidFill>
                <a:latin typeface="Open Sans Bold"/>
              </a:rPr>
              <a:t> </a:t>
            </a:r>
            <a:r>
              <a:rPr lang="en-US" sz="2263" dirty="0" err="1">
                <a:solidFill>
                  <a:srgbClr val="000000"/>
                </a:solidFill>
                <a:latin typeface="Open Sans Bold"/>
              </a:rPr>
              <a:t>associées</a:t>
            </a:r>
            <a:r>
              <a:rPr lang="en-US" sz="2263" dirty="0">
                <a:solidFill>
                  <a:srgbClr val="000000"/>
                </a:solidFill>
                <a:latin typeface="Open Sans Bold"/>
              </a:rPr>
              <a:t> à des noyades non </a:t>
            </a:r>
            <a:r>
              <a:rPr lang="en-US" sz="2263" dirty="0" err="1">
                <a:solidFill>
                  <a:srgbClr val="000000"/>
                </a:solidFill>
                <a:latin typeface="Open Sans Bold"/>
              </a:rPr>
              <a:t>mortelles</a:t>
            </a:r>
            <a:r>
              <a:rPr lang="en-US" sz="2263" dirty="0">
                <a:solidFill>
                  <a:srgbClr val="000000"/>
                </a:solidFill>
                <a:latin typeface="Open Sans Bold"/>
              </a:rPr>
              <a:t>. Durant la </a:t>
            </a:r>
            <a:r>
              <a:rPr lang="en-US" sz="2263" dirty="0" err="1">
                <a:solidFill>
                  <a:srgbClr val="000000"/>
                </a:solidFill>
                <a:latin typeface="Open Sans Bold"/>
              </a:rPr>
              <a:t>période</a:t>
            </a:r>
            <a:r>
              <a:rPr lang="en-US" sz="2263" dirty="0">
                <a:solidFill>
                  <a:srgbClr val="000000"/>
                </a:solidFill>
                <a:latin typeface="Open Sans Bold"/>
              </a:rPr>
              <a:t> </a:t>
            </a:r>
            <a:r>
              <a:rPr lang="en-US" sz="2263" dirty="0" err="1">
                <a:solidFill>
                  <a:srgbClr val="000000"/>
                </a:solidFill>
                <a:latin typeface="Open Sans Bold"/>
              </a:rPr>
              <a:t>allant</a:t>
            </a:r>
            <a:r>
              <a:rPr lang="en-US" sz="2263" dirty="0">
                <a:solidFill>
                  <a:srgbClr val="000000"/>
                </a:solidFill>
                <a:latin typeface="Open Sans Bold"/>
              </a:rPr>
              <a:t> de 2011-2012 à 2020-2021, au </a:t>
            </a:r>
            <a:r>
              <a:rPr lang="en-US" sz="2263" dirty="0" err="1">
                <a:solidFill>
                  <a:srgbClr val="000000"/>
                </a:solidFill>
                <a:latin typeface="Open Sans Bold"/>
              </a:rPr>
              <a:t>moins</a:t>
            </a:r>
            <a:r>
              <a:rPr lang="en-US" sz="2263" dirty="0">
                <a:solidFill>
                  <a:srgbClr val="000000"/>
                </a:solidFill>
                <a:latin typeface="Open Sans Bold"/>
              </a:rPr>
              <a:t> 198 </a:t>
            </a:r>
            <a:r>
              <a:rPr lang="en-US" sz="2263" dirty="0" err="1">
                <a:solidFill>
                  <a:srgbClr val="000000"/>
                </a:solidFill>
                <a:latin typeface="Open Sans Bold"/>
              </a:rPr>
              <a:t>personnes</a:t>
            </a:r>
            <a:r>
              <a:rPr lang="en-US" sz="2263" dirty="0">
                <a:solidFill>
                  <a:srgbClr val="000000"/>
                </a:solidFill>
                <a:latin typeface="Open Sans Bold"/>
              </a:rPr>
              <a:t> </a:t>
            </a:r>
            <a:r>
              <a:rPr lang="en-US" sz="2263" dirty="0" err="1">
                <a:solidFill>
                  <a:srgbClr val="000000"/>
                </a:solidFill>
                <a:latin typeface="Open Sans Bold"/>
              </a:rPr>
              <a:t>ont</a:t>
            </a:r>
            <a:r>
              <a:rPr lang="en-US" sz="2263" dirty="0">
                <a:solidFill>
                  <a:srgbClr val="000000"/>
                </a:solidFill>
                <a:latin typeface="Open Sans Bold"/>
              </a:rPr>
              <a:t> </a:t>
            </a:r>
            <a:r>
              <a:rPr lang="en-US" sz="2263" dirty="0" err="1">
                <a:solidFill>
                  <a:srgbClr val="000000"/>
                </a:solidFill>
                <a:latin typeface="Open Sans Bold"/>
              </a:rPr>
              <a:t>été</a:t>
            </a:r>
            <a:r>
              <a:rPr lang="en-US" sz="2263" dirty="0">
                <a:solidFill>
                  <a:srgbClr val="000000"/>
                </a:solidFill>
                <a:latin typeface="Open Sans Bold"/>
              </a:rPr>
              <a:t> </a:t>
            </a:r>
            <a:r>
              <a:rPr lang="en-US" sz="2263" dirty="0" err="1">
                <a:solidFill>
                  <a:srgbClr val="000000"/>
                </a:solidFill>
                <a:latin typeface="Open Sans Bold"/>
              </a:rPr>
              <a:t>hospitalisées</a:t>
            </a:r>
            <a:r>
              <a:rPr lang="en-US" sz="2263" dirty="0">
                <a:solidFill>
                  <a:srgbClr val="000000"/>
                </a:solidFill>
                <a:latin typeface="Open Sans Bold"/>
              </a:rPr>
              <a:t> pour </a:t>
            </a:r>
            <a:r>
              <a:rPr lang="en-US" sz="2263" dirty="0" err="1">
                <a:solidFill>
                  <a:srgbClr val="000000"/>
                </a:solidFill>
                <a:latin typeface="Open Sans Bold"/>
              </a:rPr>
              <a:t>une</a:t>
            </a:r>
            <a:r>
              <a:rPr lang="en-US" sz="2263" dirty="0">
                <a:solidFill>
                  <a:srgbClr val="000000"/>
                </a:solidFill>
                <a:latin typeface="Open Sans Bold"/>
              </a:rPr>
              <a:t> noyade non </a:t>
            </a:r>
            <a:r>
              <a:rPr lang="en-US" sz="2263" dirty="0" err="1">
                <a:solidFill>
                  <a:srgbClr val="000000"/>
                </a:solidFill>
                <a:latin typeface="Open Sans Bold"/>
              </a:rPr>
              <a:t>mortelle</a:t>
            </a:r>
            <a:r>
              <a:rPr lang="en-US" sz="2263" dirty="0">
                <a:solidFill>
                  <a:srgbClr val="000000"/>
                </a:solidFill>
                <a:latin typeface="Open Sans Bold"/>
              </a:rPr>
              <a:t> </a:t>
            </a:r>
            <a:r>
              <a:rPr lang="en-US" sz="2263" dirty="0" err="1">
                <a:solidFill>
                  <a:srgbClr val="000000"/>
                </a:solidFill>
                <a:latin typeface="Open Sans Bold"/>
              </a:rPr>
              <a:t>en</a:t>
            </a:r>
            <a:r>
              <a:rPr lang="en-US" sz="2263" dirty="0">
                <a:solidFill>
                  <a:srgbClr val="000000"/>
                </a:solidFill>
                <a:latin typeface="Open Sans Bold"/>
              </a:rPr>
              <a:t> lien avec </a:t>
            </a:r>
            <a:r>
              <a:rPr lang="en-US" sz="2263" dirty="0" err="1">
                <a:solidFill>
                  <a:srgbClr val="000000"/>
                </a:solidFill>
                <a:latin typeface="Open Sans Bold"/>
              </a:rPr>
              <a:t>ces</a:t>
            </a:r>
            <a:r>
              <a:rPr lang="en-US" sz="2263" dirty="0">
                <a:solidFill>
                  <a:srgbClr val="000000"/>
                </a:solidFill>
                <a:latin typeface="Open Sans Bold"/>
              </a:rPr>
              <a:t> </a:t>
            </a:r>
            <a:r>
              <a:rPr lang="en-US" sz="2263" dirty="0" err="1">
                <a:solidFill>
                  <a:srgbClr val="000000"/>
                </a:solidFill>
                <a:latin typeface="Open Sans Bold"/>
              </a:rPr>
              <a:t>activités</a:t>
            </a:r>
            <a:r>
              <a:rPr lang="en-US" sz="2263" dirty="0">
                <a:solidFill>
                  <a:srgbClr val="000000"/>
                </a:solidFill>
                <a:latin typeface="Open Sans Bold"/>
              </a:rPr>
              <a:t>, </a:t>
            </a:r>
            <a:r>
              <a:rPr lang="en-US" sz="2263" dirty="0" err="1">
                <a:solidFill>
                  <a:srgbClr val="000000"/>
                </a:solidFill>
                <a:latin typeface="Open Sans Bold"/>
              </a:rPr>
              <a:t>ce</a:t>
            </a:r>
            <a:r>
              <a:rPr lang="en-US" sz="2263" dirty="0">
                <a:solidFill>
                  <a:srgbClr val="000000"/>
                </a:solidFill>
                <a:latin typeface="Open Sans Bold"/>
              </a:rPr>
              <a:t> qui </a:t>
            </a:r>
            <a:r>
              <a:rPr lang="en-US" sz="2263" dirty="0" err="1">
                <a:solidFill>
                  <a:srgbClr val="000000"/>
                </a:solidFill>
                <a:latin typeface="Open Sans Bold"/>
              </a:rPr>
              <a:t>représente</a:t>
            </a:r>
            <a:r>
              <a:rPr lang="en-US" sz="2263" dirty="0">
                <a:solidFill>
                  <a:srgbClr val="000000"/>
                </a:solidFill>
                <a:latin typeface="Open Sans Bold"/>
              </a:rPr>
              <a:t> </a:t>
            </a:r>
            <a:r>
              <a:rPr lang="en-US" sz="2263" dirty="0" err="1">
                <a:solidFill>
                  <a:srgbClr val="000000"/>
                </a:solidFill>
                <a:latin typeface="Open Sans Bold"/>
              </a:rPr>
              <a:t>en</a:t>
            </a:r>
            <a:r>
              <a:rPr lang="en-US" sz="2263" dirty="0">
                <a:solidFill>
                  <a:srgbClr val="000000"/>
                </a:solidFill>
                <a:latin typeface="Open Sans Bold"/>
              </a:rPr>
              <a:t> </a:t>
            </a:r>
            <a:r>
              <a:rPr lang="en-US" sz="2263" dirty="0" err="1">
                <a:solidFill>
                  <a:srgbClr val="000000"/>
                </a:solidFill>
                <a:latin typeface="Open Sans Bold"/>
              </a:rPr>
              <a:t>moyenne</a:t>
            </a:r>
            <a:r>
              <a:rPr lang="en-US" sz="2263" dirty="0">
                <a:solidFill>
                  <a:srgbClr val="000000"/>
                </a:solidFill>
                <a:latin typeface="Open Sans Bold"/>
              </a:rPr>
              <a:t> 20 </a:t>
            </a:r>
            <a:r>
              <a:rPr lang="en-US" sz="2263" dirty="0" err="1">
                <a:solidFill>
                  <a:srgbClr val="000000"/>
                </a:solidFill>
                <a:latin typeface="Open Sans Bold"/>
              </a:rPr>
              <a:t>cas</a:t>
            </a:r>
            <a:r>
              <a:rPr lang="en-US" sz="2263" dirty="0">
                <a:solidFill>
                  <a:srgbClr val="000000"/>
                </a:solidFill>
                <a:latin typeface="Open Sans Bold"/>
              </a:rPr>
              <a:t> par </a:t>
            </a:r>
            <a:r>
              <a:rPr lang="en-US" sz="2263" dirty="0" err="1">
                <a:solidFill>
                  <a:srgbClr val="000000"/>
                </a:solidFill>
                <a:latin typeface="Open Sans Bold"/>
              </a:rPr>
              <a:t>année</a:t>
            </a:r>
            <a:r>
              <a:rPr lang="en-US" sz="2263" dirty="0">
                <a:solidFill>
                  <a:srgbClr val="000000"/>
                </a:solidFill>
                <a:latin typeface="Open Sans Bold"/>
              </a:rPr>
              <a:t>.</a:t>
            </a:r>
          </a:p>
          <a:p>
            <a:pPr algn="ctr">
              <a:lnSpc>
                <a:spcPts val="3169"/>
              </a:lnSpc>
              <a:spcBef>
                <a:spcPct val="0"/>
              </a:spcBef>
            </a:pPr>
            <a:endParaRPr lang="en-US" sz="2263" dirty="0">
              <a:solidFill>
                <a:srgbClr val="000000"/>
              </a:solidFill>
              <a:latin typeface="Open Sans Bold"/>
            </a:endParaRPr>
          </a:p>
          <a:p>
            <a:pPr algn="ctr">
              <a:lnSpc>
                <a:spcPts val="3169"/>
              </a:lnSpc>
              <a:spcBef>
                <a:spcPct val="0"/>
              </a:spcBef>
            </a:pPr>
            <a:endParaRPr lang="en-US" sz="2263" dirty="0">
              <a:solidFill>
                <a:srgbClr val="000000"/>
              </a:solidFill>
              <a:latin typeface="Open Sans Bold"/>
            </a:endParaRPr>
          </a:p>
          <a:p>
            <a:pPr algn="ctr">
              <a:lnSpc>
                <a:spcPts val="3169"/>
              </a:lnSpc>
              <a:spcBef>
                <a:spcPct val="0"/>
              </a:spcBef>
            </a:pPr>
            <a:endParaRPr lang="en-US" sz="2263" dirty="0">
              <a:solidFill>
                <a:srgbClr val="000000"/>
              </a:solidFill>
              <a:latin typeface="Open Sans Bold"/>
            </a:endParaRPr>
          </a:p>
          <a:p>
            <a:pPr algn="ctr">
              <a:lnSpc>
                <a:spcPts val="3169"/>
              </a:lnSpc>
              <a:spcBef>
                <a:spcPct val="0"/>
              </a:spcBef>
            </a:pPr>
            <a:endParaRPr lang="en-US" sz="2263" dirty="0">
              <a:solidFill>
                <a:srgbClr val="000000"/>
              </a:solidFill>
              <a:latin typeface="Open Sans Bold"/>
            </a:endParaRPr>
          </a:p>
          <a:p>
            <a:pPr algn="ctr">
              <a:lnSpc>
                <a:spcPts val="3169"/>
              </a:lnSpc>
              <a:spcBef>
                <a:spcPct val="0"/>
              </a:spcBef>
            </a:pPr>
            <a:endParaRPr lang="en-US" sz="2263" dirty="0">
              <a:solidFill>
                <a:srgbClr val="000000"/>
              </a:solidFill>
              <a:latin typeface="Open Sans Bold"/>
            </a:endParaRPr>
          </a:p>
          <a:p>
            <a:pPr algn="ctr">
              <a:lnSpc>
                <a:spcPts val="3169"/>
              </a:lnSpc>
              <a:spcBef>
                <a:spcPct val="0"/>
              </a:spcBef>
            </a:pPr>
            <a:endParaRPr lang="en-US" sz="2263" dirty="0">
              <a:solidFill>
                <a:srgbClr val="000000"/>
              </a:solidFill>
              <a:latin typeface="Open Sans Bold"/>
            </a:endParaRPr>
          </a:p>
          <a:p>
            <a:pPr algn="ctr">
              <a:lnSpc>
                <a:spcPts val="3169"/>
              </a:lnSpc>
              <a:spcBef>
                <a:spcPct val="0"/>
              </a:spcBef>
            </a:pPr>
            <a:endParaRPr lang="en-US" sz="2263" u="sng" dirty="0">
              <a:solidFill>
                <a:srgbClr val="000000"/>
              </a:solidFill>
              <a:latin typeface="Open Sans"/>
              <a:hlinkClick r:id="" action="ppaction://noaction"/>
            </a:endParaRPr>
          </a:p>
          <a:p>
            <a:pPr algn="ctr">
              <a:lnSpc>
                <a:spcPts val="3169"/>
              </a:lnSpc>
              <a:spcBef>
                <a:spcPct val="0"/>
              </a:spcBef>
            </a:pPr>
            <a:endParaRPr lang="en-US" sz="2263" u="sng" dirty="0">
              <a:solidFill>
                <a:srgbClr val="000000"/>
              </a:solidFill>
              <a:latin typeface="Open Sans"/>
              <a:hlinkClick r:id="" action="ppaction://noaction"/>
            </a:endParaRPr>
          </a:p>
          <a:p>
            <a:pPr algn="ctr">
              <a:lnSpc>
                <a:spcPts val="3169"/>
              </a:lnSpc>
              <a:spcBef>
                <a:spcPct val="0"/>
              </a:spcBef>
            </a:pPr>
            <a:r>
              <a:rPr lang="en-US" sz="2263" dirty="0">
                <a:solidFill>
                  <a:srgbClr val="000000"/>
                </a:solidFill>
                <a:latin typeface="Open Sans"/>
              </a:rPr>
              <a:t> </a:t>
            </a:r>
          </a:p>
          <a:p>
            <a:pPr algn="ctr">
              <a:lnSpc>
                <a:spcPts val="3169"/>
              </a:lnSpc>
              <a:spcBef>
                <a:spcPct val="0"/>
              </a:spcBef>
            </a:pPr>
            <a:endParaRPr lang="en-US" sz="2263" dirty="0">
              <a:solidFill>
                <a:srgbClr val="000000"/>
              </a:solidFill>
              <a:latin typeface="Open Sans"/>
            </a:endParaRPr>
          </a:p>
          <a:p>
            <a:pPr algn="ctr">
              <a:lnSpc>
                <a:spcPts val="3169"/>
              </a:lnSpc>
              <a:spcBef>
                <a:spcPct val="0"/>
              </a:spcBef>
            </a:pPr>
            <a:r>
              <a:rPr lang="en-US" sz="2263" dirty="0">
                <a:solidFill>
                  <a:srgbClr val="000000"/>
                </a:solidFill>
                <a:latin typeface="Open Sans"/>
              </a:rPr>
              <a:t> </a:t>
            </a:r>
          </a:p>
          <a:p>
            <a:pPr algn="ctr">
              <a:lnSpc>
                <a:spcPts val="3169"/>
              </a:lnSpc>
              <a:spcBef>
                <a:spcPct val="0"/>
              </a:spcBef>
            </a:pPr>
            <a:endParaRPr lang="en-US" sz="2263" dirty="0">
              <a:solidFill>
                <a:srgbClr val="000000"/>
              </a:solidFill>
              <a:latin typeface="Open Sans"/>
            </a:endParaRPr>
          </a:p>
          <a:p>
            <a:pPr algn="ctr">
              <a:lnSpc>
                <a:spcPts val="3169"/>
              </a:lnSpc>
              <a:spcBef>
                <a:spcPct val="0"/>
              </a:spcBef>
            </a:pPr>
            <a:r>
              <a:rPr lang="en-US" sz="2263" dirty="0">
                <a:solidFill>
                  <a:srgbClr val="000000"/>
                </a:solidFill>
                <a:latin typeface="Open Sans"/>
              </a:rPr>
              <a:t> </a:t>
            </a:r>
          </a:p>
          <a:p>
            <a:pPr algn="ctr">
              <a:lnSpc>
                <a:spcPts val="3169"/>
              </a:lnSpc>
              <a:spcBef>
                <a:spcPct val="0"/>
              </a:spcBef>
            </a:pPr>
            <a:endParaRPr lang="en-US" sz="2263" dirty="0">
              <a:solidFill>
                <a:srgbClr val="000000"/>
              </a:solidFill>
              <a:latin typeface="Open Sans"/>
            </a:endParaRPr>
          </a:p>
          <a:p>
            <a:pPr algn="ctr">
              <a:lnSpc>
                <a:spcPts val="3169"/>
              </a:lnSpc>
              <a:spcBef>
                <a:spcPct val="0"/>
              </a:spcBef>
            </a:pPr>
            <a:r>
              <a:rPr lang="en-US" sz="2263" dirty="0">
                <a:solidFill>
                  <a:srgbClr val="000000"/>
                </a:solidFill>
                <a:latin typeface="Open Sans"/>
              </a:rPr>
              <a:t> </a:t>
            </a:r>
          </a:p>
          <a:p>
            <a:pPr algn="ctr">
              <a:lnSpc>
                <a:spcPts val="3169"/>
              </a:lnSpc>
              <a:spcBef>
                <a:spcPct val="0"/>
              </a:spcBef>
            </a:pPr>
            <a:endParaRPr lang="en-US" sz="2263" dirty="0">
              <a:solidFill>
                <a:srgbClr val="000000"/>
              </a:solidFill>
              <a:latin typeface="Open Sans"/>
            </a:endParaRPr>
          </a:p>
          <a:p>
            <a:pPr algn="ctr">
              <a:lnSpc>
                <a:spcPts val="3169"/>
              </a:lnSpc>
              <a:spcBef>
                <a:spcPct val="0"/>
              </a:spcBef>
            </a:pPr>
            <a:endParaRPr lang="en-US" sz="2263" dirty="0">
              <a:solidFill>
                <a:srgbClr val="000000"/>
              </a:solidFill>
              <a:latin typeface="Open Sans"/>
            </a:endParaRPr>
          </a:p>
          <a:p>
            <a:pPr algn="ctr">
              <a:lnSpc>
                <a:spcPts val="3169"/>
              </a:lnSpc>
              <a:spcBef>
                <a:spcPct val="0"/>
              </a:spcBef>
            </a:pPr>
            <a:endParaRPr lang="en-US" sz="2263" dirty="0">
              <a:solidFill>
                <a:srgbClr val="000000"/>
              </a:solidFill>
              <a:latin typeface="Open Sans"/>
            </a:endParaRPr>
          </a:p>
          <a:p>
            <a:pPr algn="ctr">
              <a:lnSpc>
                <a:spcPts val="3169"/>
              </a:lnSpc>
              <a:spcBef>
                <a:spcPct val="0"/>
              </a:spcBef>
            </a:pPr>
            <a:endParaRPr lang="en-US" sz="2263" dirty="0">
              <a:solidFill>
                <a:srgbClr val="000000"/>
              </a:solidFill>
              <a:latin typeface="Open Sans"/>
            </a:endParaRPr>
          </a:p>
          <a:p>
            <a:pPr algn="ctr">
              <a:lnSpc>
                <a:spcPts val="3169"/>
              </a:lnSpc>
              <a:spcBef>
                <a:spcPct val="0"/>
              </a:spcBef>
            </a:pPr>
            <a:endParaRPr lang="en-US" sz="2263" dirty="0">
              <a:solidFill>
                <a:srgbClr val="000000"/>
              </a:solidFill>
              <a:latin typeface="Open Sans"/>
            </a:endParaRPr>
          </a:p>
          <a:p>
            <a:pPr algn="ctr">
              <a:lnSpc>
                <a:spcPts val="3169"/>
              </a:lnSpc>
              <a:spcBef>
                <a:spcPct val="0"/>
              </a:spcBef>
            </a:pPr>
            <a:endParaRPr lang="en-US" sz="2263" dirty="0">
              <a:solidFill>
                <a:srgbClr val="000000"/>
              </a:solidFill>
              <a:latin typeface="Open Sans"/>
            </a:endParaRPr>
          </a:p>
        </p:txBody>
      </p:sp>
      <p:sp>
        <p:nvSpPr>
          <p:cNvPr id="4" name="TextBox 4"/>
          <p:cNvSpPr txBox="1"/>
          <p:nvPr/>
        </p:nvSpPr>
        <p:spPr>
          <a:xfrm>
            <a:off x="2883243" y="9054047"/>
            <a:ext cx="4889157" cy="908069"/>
          </a:xfrm>
          <a:prstGeom prst="rect">
            <a:avLst/>
          </a:prstGeom>
        </p:spPr>
        <p:txBody>
          <a:bodyPr lIns="0" tIns="0" rIns="0" bIns="0" rtlCol="0" anchor="t">
            <a:spAutoFit/>
          </a:bodyPr>
          <a:lstStyle/>
          <a:p>
            <a:pPr algn="ctr">
              <a:lnSpc>
                <a:spcPts val="1795"/>
              </a:lnSpc>
            </a:pPr>
            <a:r>
              <a:rPr lang="en-US" sz="1282" dirty="0">
                <a:solidFill>
                  <a:srgbClr val="000000"/>
                </a:solidFill>
                <a:latin typeface="Open Sans"/>
              </a:rPr>
              <a:t>GINA TURGEON, URB</a:t>
            </a:r>
          </a:p>
          <a:p>
            <a:pPr algn="just">
              <a:lnSpc>
                <a:spcPts val="1795"/>
              </a:lnSpc>
            </a:pPr>
            <a:r>
              <a:rPr lang="en-US" sz="1282" dirty="0">
                <a:solidFill>
                  <a:srgbClr val="000000"/>
                </a:solidFill>
                <a:latin typeface="Open Sans"/>
              </a:rPr>
              <a:t> </a:t>
            </a:r>
            <a:r>
              <a:rPr lang="en-US" sz="1282" dirty="0" err="1">
                <a:solidFill>
                  <a:srgbClr val="000000"/>
                </a:solidFill>
                <a:latin typeface="Open Sans"/>
              </a:rPr>
              <a:t>Directrice</a:t>
            </a:r>
            <a:r>
              <a:rPr lang="en-US" sz="1282" dirty="0">
                <a:solidFill>
                  <a:srgbClr val="000000"/>
                </a:solidFill>
                <a:latin typeface="Open Sans"/>
              </a:rPr>
              <a:t> de </a:t>
            </a:r>
            <a:r>
              <a:rPr lang="en-US" sz="1282" dirty="0" err="1">
                <a:solidFill>
                  <a:srgbClr val="000000"/>
                </a:solidFill>
                <a:latin typeface="Open Sans"/>
              </a:rPr>
              <a:t>l’aménagement</a:t>
            </a:r>
            <a:r>
              <a:rPr lang="en-US" sz="1282" dirty="0">
                <a:solidFill>
                  <a:srgbClr val="000000"/>
                </a:solidFill>
                <a:latin typeface="Open Sans"/>
              </a:rPr>
              <a:t> du </a:t>
            </a:r>
            <a:r>
              <a:rPr lang="en-US" sz="1282" dirty="0" err="1">
                <a:solidFill>
                  <a:srgbClr val="000000"/>
                </a:solidFill>
                <a:latin typeface="Open Sans"/>
              </a:rPr>
              <a:t>territoire</a:t>
            </a:r>
            <a:r>
              <a:rPr lang="en-US" sz="1282" dirty="0">
                <a:solidFill>
                  <a:srgbClr val="000000"/>
                </a:solidFill>
                <a:latin typeface="Open Sans"/>
              </a:rPr>
              <a:t> et de </a:t>
            </a:r>
            <a:r>
              <a:rPr lang="en-US" sz="1282" dirty="0" err="1">
                <a:solidFill>
                  <a:srgbClr val="000000"/>
                </a:solidFill>
                <a:latin typeface="Open Sans"/>
              </a:rPr>
              <a:t>l’environnement</a:t>
            </a:r>
            <a:endParaRPr lang="en-US" sz="1282" dirty="0">
              <a:solidFill>
                <a:srgbClr val="000000"/>
              </a:solidFill>
              <a:latin typeface="Open Sans"/>
            </a:endParaRPr>
          </a:p>
          <a:p>
            <a:pPr algn="ctr">
              <a:lnSpc>
                <a:spcPts val="1795"/>
              </a:lnSpc>
            </a:pPr>
            <a:r>
              <a:rPr lang="en-US" sz="1282" dirty="0">
                <a:solidFill>
                  <a:srgbClr val="000000"/>
                </a:solidFill>
                <a:latin typeface="Open Sans"/>
              </a:rPr>
              <a:t> </a:t>
            </a:r>
            <a:r>
              <a:rPr lang="en-US" sz="1282" dirty="0" err="1">
                <a:solidFill>
                  <a:srgbClr val="000000"/>
                </a:solidFill>
                <a:latin typeface="Open Sans"/>
              </a:rPr>
              <a:t>Tél</a:t>
            </a:r>
            <a:r>
              <a:rPr lang="en-US" sz="1282" dirty="0">
                <a:solidFill>
                  <a:srgbClr val="000000"/>
                </a:solidFill>
                <a:latin typeface="Open Sans"/>
              </a:rPr>
              <a:t> : 418 332-2757, poste 232</a:t>
            </a:r>
          </a:p>
          <a:p>
            <a:pPr algn="ctr">
              <a:lnSpc>
                <a:spcPts val="1795"/>
              </a:lnSpc>
              <a:spcBef>
                <a:spcPct val="0"/>
              </a:spcBef>
            </a:pPr>
            <a:r>
              <a:rPr lang="en-US" sz="1282" dirty="0">
                <a:solidFill>
                  <a:srgbClr val="000000"/>
                </a:solidFill>
                <a:latin typeface="Open Sans"/>
              </a:rPr>
              <a:t> C : </a:t>
            </a:r>
            <a:r>
              <a:rPr lang="en-US" sz="1282" u="sng" dirty="0">
                <a:solidFill>
                  <a:srgbClr val="000000"/>
                </a:solidFill>
                <a:latin typeface="Open Sans"/>
                <a:hlinkClick r:id="rId3" tooltip="mailto:gturgeon@mrcdesappalaches.ca"/>
              </a:rPr>
              <a:t>gturgeon@mrcdesappalaches.ca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4"/>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FFFFFF"/>
          </a:solidFill>
        </p:spPr>
        <p:txBody>
          <a:bodyPr wrap="square" lIns="0" tIns="0" rIns="0" bIns="0" rtlCol="0">
            <a:noAutofit/>
          </a:bodyPr>
          <a:lstStyle/>
          <a:p>
            <a:endParaRPr/>
          </a:p>
        </p:txBody>
      </p:sp>
      <p:sp>
        <p:nvSpPr>
          <p:cNvPr id="25" name="object 25"/>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E1DED0"/>
          </a:solidFill>
        </p:spPr>
        <p:txBody>
          <a:bodyPr wrap="square" lIns="0" tIns="0" rIns="0" bIns="0" rtlCol="0">
            <a:noAutofit/>
          </a:bodyPr>
          <a:lstStyle/>
          <a:p>
            <a:endParaRPr/>
          </a:p>
        </p:txBody>
      </p:sp>
      <p:pic>
        <p:nvPicPr>
          <p:cNvPr id="5"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96" y="433070"/>
            <a:ext cx="7633904" cy="3883054"/>
          </a:xfrm>
          <a:prstGeom prst="rect">
            <a:avLst/>
          </a:prstGeom>
        </p:spPr>
      </p:pic>
      <p:sp>
        <p:nvSpPr>
          <p:cNvPr id="26" name="object 26"/>
          <p:cNvSpPr/>
          <p:nvPr/>
        </p:nvSpPr>
        <p:spPr>
          <a:xfrm>
            <a:off x="3768874" y="705308"/>
            <a:ext cx="172054" cy="172053"/>
          </a:xfrm>
          <a:custGeom>
            <a:avLst/>
            <a:gdLst/>
            <a:ahLst/>
            <a:cxnLst/>
            <a:rect l="l" t="t" r="r" b="b"/>
            <a:pathLst>
              <a:path w="172054" h="172053">
                <a:moveTo>
                  <a:pt x="3689" y="172053"/>
                </a:moveTo>
                <a:lnTo>
                  <a:pt x="1081" y="170972"/>
                </a:lnTo>
                <a:lnTo>
                  <a:pt x="1" y="168364"/>
                </a:lnTo>
                <a:lnTo>
                  <a:pt x="1" y="3688"/>
                </a:lnTo>
                <a:lnTo>
                  <a:pt x="1081" y="1080"/>
                </a:lnTo>
                <a:lnTo>
                  <a:pt x="3689" y="0"/>
                </a:lnTo>
                <a:lnTo>
                  <a:pt x="168365" y="0"/>
                </a:lnTo>
                <a:lnTo>
                  <a:pt x="170973" y="1080"/>
                </a:lnTo>
                <a:lnTo>
                  <a:pt x="172054" y="3688"/>
                </a:lnTo>
                <a:lnTo>
                  <a:pt x="172054" y="168364"/>
                </a:lnTo>
                <a:lnTo>
                  <a:pt x="170973" y="170972"/>
                </a:lnTo>
                <a:lnTo>
                  <a:pt x="168365" y="172053"/>
                </a:lnTo>
                <a:close/>
              </a:path>
            </a:pathLst>
          </a:custGeom>
          <a:solidFill>
            <a:srgbClr val="445A40"/>
          </a:solidFill>
        </p:spPr>
        <p:txBody>
          <a:bodyPr wrap="square" lIns="0" tIns="0" rIns="0" bIns="0" rtlCol="0">
            <a:noAutofit/>
          </a:bodyPr>
          <a:lstStyle/>
          <a:p>
            <a:endParaRPr/>
          </a:p>
        </p:txBody>
      </p:sp>
      <p:sp>
        <p:nvSpPr>
          <p:cNvPr id="2" name="text 1"/>
          <p:cNvSpPr txBox="1"/>
          <p:nvPr/>
        </p:nvSpPr>
        <p:spPr>
          <a:xfrm>
            <a:off x="3974114" y="666448"/>
            <a:ext cx="915427" cy="207067"/>
          </a:xfrm>
          <a:prstGeom prst="rect">
            <a:avLst/>
          </a:prstGeom>
        </p:spPr>
        <p:txBody>
          <a:bodyPr vert="horz" wrap="none" lIns="0" tIns="0" rIns="0" bIns="0" rtlCol="0">
            <a:spAutoFit/>
          </a:bodyPr>
          <a:lstStyle/>
          <a:p>
            <a:pPr marL="0">
              <a:lnSpc>
                <a:spcPct val="100000"/>
              </a:lnSpc>
            </a:pPr>
            <a:r>
              <a:rPr sz="1150" b="1" spc="10" dirty="0">
                <a:latin typeface="Arial"/>
                <a:cs typeface="Arial"/>
              </a:rPr>
              <a:t>Budget 2023</a:t>
            </a:r>
            <a:endParaRPr sz="1100">
              <a:latin typeface="Arial"/>
              <a:cs typeface="Arial"/>
            </a:endParaRPr>
          </a:p>
        </p:txBody>
      </p:sp>
      <p:sp>
        <p:nvSpPr>
          <p:cNvPr id="27" name="object 27"/>
          <p:cNvSpPr/>
          <p:nvPr/>
        </p:nvSpPr>
        <p:spPr>
          <a:xfrm>
            <a:off x="4973674" y="705308"/>
            <a:ext cx="172053" cy="172053"/>
          </a:xfrm>
          <a:custGeom>
            <a:avLst/>
            <a:gdLst/>
            <a:ahLst/>
            <a:cxnLst/>
            <a:rect l="l" t="t" r="r" b="b"/>
            <a:pathLst>
              <a:path w="172053" h="172053">
                <a:moveTo>
                  <a:pt x="3689" y="172053"/>
                </a:moveTo>
                <a:lnTo>
                  <a:pt x="1081" y="170972"/>
                </a:lnTo>
                <a:lnTo>
                  <a:pt x="0" y="168364"/>
                </a:lnTo>
                <a:lnTo>
                  <a:pt x="0" y="3688"/>
                </a:lnTo>
                <a:lnTo>
                  <a:pt x="1081" y="1080"/>
                </a:lnTo>
                <a:lnTo>
                  <a:pt x="3689" y="0"/>
                </a:lnTo>
                <a:lnTo>
                  <a:pt x="168365" y="0"/>
                </a:lnTo>
                <a:lnTo>
                  <a:pt x="170973" y="1080"/>
                </a:lnTo>
                <a:lnTo>
                  <a:pt x="172053" y="3688"/>
                </a:lnTo>
                <a:lnTo>
                  <a:pt x="172053" y="168364"/>
                </a:lnTo>
                <a:lnTo>
                  <a:pt x="170973" y="170972"/>
                </a:lnTo>
                <a:lnTo>
                  <a:pt x="168365" y="172053"/>
                </a:lnTo>
                <a:close/>
              </a:path>
            </a:pathLst>
          </a:custGeom>
          <a:solidFill>
            <a:srgbClr val="A4522B"/>
          </a:solidFill>
        </p:spPr>
        <p:txBody>
          <a:bodyPr wrap="square" lIns="0" tIns="0" rIns="0" bIns="0" rtlCol="0">
            <a:noAutofit/>
          </a:bodyPr>
          <a:lstStyle/>
          <a:p>
            <a:endParaRPr/>
          </a:p>
        </p:txBody>
      </p:sp>
      <p:sp>
        <p:nvSpPr>
          <p:cNvPr id="3" name="text 1"/>
          <p:cNvSpPr txBox="1"/>
          <p:nvPr/>
        </p:nvSpPr>
        <p:spPr>
          <a:xfrm>
            <a:off x="5178889" y="666448"/>
            <a:ext cx="844674" cy="207067"/>
          </a:xfrm>
          <a:prstGeom prst="rect">
            <a:avLst/>
          </a:prstGeom>
        </p:spPr>
        <p:txBody>
          <a:bodyPr vert="horz" wrap="none" lIns="0" tIns="0" rIns="0" bIns="0" rtlCol="0">
            <a:spAutoFit/>
          </a:bodyPr>
          <a:lstStyle/>
          <a:p>
            <a:pPr marL="0">
              <a:lnSpc>
                <a:spcPct val="100000"/>
              </a:lnSpc>
            </a:pPr>
            <a:r>
              <a:rPr sz="1150" b="1" spc="10" dirty="0">
                <a:latin typeface="Arial"/>
                <a:cs typeface="Arial"/>
              </a:rPr>
              <a:t>Réelle 2023</a:t>
            </a:r>
            <a:endParaRPr sz="1100">
              <a:latin typeface="Arial"/>
              <a:cs typeface="Arial"/>
            </a:endParaRPr>
          </a:p>
        </p:txBody>
      </p:sp>
      <p:sp>
        <p:nvSpPr>
          <p:cNvPr id="4" name="text 1"/>
          <p:cNvSpPr txBox="1"/>
          <p:nvPr/>
        </p:nvSpPr>
        <p:spPr>
          <a:xfrm>
            <a:off x="2634483" y="3227182"/>
            <a:ext cx="133847" cy="207068"/>
          </a:xfrm>
          <a:prstGeom prst="rect">
            <a:avLst/>
          </a:prstGeom>
        </p:spPr>
        <p:txBody>
          <a:bodyPr vert="horz" wrap="none" lIns="0" tIns="0" rIns="0" bIns="0" rtlCol="0">
            <a:spAutoFit/>
          </a:bodyPr>
          <a:lstStyle/>
          <a:p>
            <a:pPr marL="0">
              <a:lnSpc>
                <a:spcPct val="100000"/>
              </a:lnSpc>
            </a:pPr>
            <a:r>
              <a:rPr sz="1150" b="1" spc="10" dirty="0">
                <a:latin typeface="Arial"/>
                <a:cs typeface="Arial"/>
              </a:rPr>
              <a:t>0</a:t>
            </a:r>
            <a:endParaRPr sz="1100">
              <a:latin typeface="Arial"/>
              <a:cs typeface="Arial"/>
            </a:endParaRPr>
          </a:p>
        </p:txBody>
      </p:sp>
      <p:sp>
        <p:nvSpPr>
          <p:cNvPr id="6" name="text 1"/>
          <p:cNvSpPr txBox="1"/>
          <p:nvPr/>
        </p:nvSpPr>
        <p:spPr>
          <a:xfrm>
            <a:off x="3502266" y="3227182"/>
            <a:ext cx="613730" cy="207068"/>
          </a:xfrm>
          <a:prstGeom prst="rect">
            <a:avLst/>
          </a:prstGeom>
        </p:spPr>
        <p:txBody>
          <a:bodyPr vert="horz" wrap="none" lIns="0" tIns="0" rIns="0" bIns="0" rtlCol="0">
            <a:spAutoFit/>
          </a:bodyPr>
          <a:lstStyle/>
          <a:p>
            <a:pPr marL="0">
              <a:lnSpc>
                <a:spcPct val="100000"/>
              </a:lnSpc>
            </a:pPr>
            <a:r>
              <a:rPr sz="1150" b="1" spc="10" dirty="0">
                <a:latin typeface="Arial"/>
                <a:cs typeface="Arial"/>
              </a:rPr>
              <a:t>200000</a:t>
            </a:r>
            <a:endParaRPr sz="1100">
              <a:latin typeface="Arial"/>
              <a:cs typeface="Arial"/>
            </a:endParaRPr>
          </a:p>
        </p:txBody>
      </p:sp>
      <p:sp>
        <p:nvSpPr>
          <p:cNvPr id="7" name="text 1"/>
          <p:cNvSpPr txBox="1"/>
          <p:nvPr/>
        </p:nvSpPr>
        <p:spPr>
          <a:xfrm>
            <a:off x="4601609" y="3227182"/>
            <a:ext cx="623038" cy="207068"/>
          </a:xfrm>
          <a:prstGeom prst="rect">
            <a:avLst/>
          </a:prstGeom>
        </p:spPr>
        <p:txBody>
          <a:bodyPr vert="horz" wrap="none" lIns="0" tIns="0" rIns="0" bIns="0" rtlCol="0">
            <a:spAutoFit/>
          </a:bodyPr>
          <a:lstStyle/>
          <a:p>
            <a:pPr marL="0">
              <a:lnSpc>
                <a:spcPct val="100000"/>
              </a:lnSpc>
            </a:pPr>
            <a:r>
              <a:rPr sz="1150" b="1" spc="10" dirty="0">
                <a:latin typeface="Arial"/>
                <a:cs typeface="Arial"/>
              </a:rPr>
              <a:t>400000</a:t>
            </a:r>
            <a:endParaRPr sz="1100">
              <a:latin typeface="Arial"/>
              <a:cs typeface="Arial"/>
            </a:endParaRPr>
          </a:p>
        </p:txBody>
      </p:sp>
      <p:sp>
        <p:nvSpPr>
          <p:cNvPr id="8" name="text 1"/>
          <p:cNvSpPr txBox="1"/>
          <p:nvPr/>
        </p:nvSpPr>
        <p:spPr>
          <a:xfrm>
            <a:off x="5700029" y="3227182"/>
            <a:ext cx="626817" cy="207068"/>
          </a:xfrm>
          <a:prstGeom prst="rect">
            <a:avLst/>
          </a:prstGeom>
        </p:spPr>
        <p:txBody>
          <a:bodyPr vert="horz" wrap="none" lIns="0" tIns="0" rIns="0" bIns="0" rtlCol="0">
            <a:spAutoFit/>
          </a:bodyPr>
          <a:lstStyle/>
          <a:p>
            <a:pPr marL="0">
              <a:lnSpc>
                <a:spcPct val="100000"/>
              </a:lnSpc>
            </a:pPr>
            <a:r>
              <a:rPr sz="1150" b="1" spc="10" dirty="0">
                <a:latin typeface="Arial"/>
                <a:cs typeface="Arial"/>
              </a:rPr>
              <a:t>600000</a:t>
            </a:r>
            <a:endParaRPr sz="1100">
              <a:latin typeface="Arial"/>
              <a:cs typeface="Arial"/>
            </a:endParaRPr>
          </a:p>
        </p:txBody>
      </p:sp>
      <p:sp>
        <p:nvSpPr>
          <p:cNvPr id="9" name="text 1"/>
          <p:cNvSpPr txBox="1"/>
          <p:nvPr/>
        </p:nvSpPr>
        <p:spPr>
          <a:xfrm>
            <a:off x="6808479" y="3227182"/>
            <a:ext cx="621639" cy="207068"/>
          </a:xfrm>
          <a:prstGeom prst="rect">
            <a:avLst/>
          </a:prstGeom>
        </p:spPr>
        <p:txBody>
          <a:bodyPr vert="horz" wrap="none" lIns="0" tIns="0" rIns="0" bIns="0" rtlCol="0">
            <a:spAutoFit/>
          </a:bodyPr>
          <a:lstStyle/>
          <a:p>
            <a:pPr marL="0">
              <a:lnSpc>
                <a:spcPct val="100000"/>
              </a:lnSpc>
            </a:pPr>
            <a:r>
              <a:rPr sz="1150" b="1" spc="10" dirty="0">
                <a:latin typeface="Arial"/>
                <a:cs typeface="Arial"/>
              </a:rPr>
              <a:t>800000</a:t>
            </a:r>
            <a:endParaRPr sz="1100">
              <a:latin typeface="Arial"/>
              <a:cs typeface="Arial"/>
            </a:endParaRPr>
          </a:p>
        </p:txBody>
      </p:sp>
      <p:sp>
        <p:nvSpPr>
          <p:cNvPr id="10" name="text 1"/>
          <p:cNvSpPr txBox="1"/>
          <p:nvPr/>
        </p:nvSpPr>
        <p:spPr>
          <a:xfrm>
            <a:off x="888585" y="958018"/>
            <a:ext cx="1725427" cy="207067"/>
          </a:xfrm>
          <a:prstGeom prst="rect">
            <a:avLst/>
          </a:prstGeom>
        </p:spPr>
        <p:txBody>
          <a:bodyPr vert="horz" wrap="none" lIns="0" tIns="0" rIns="0" bIns="0" rtlCol="0">
            <a:spAutoFit/>
          </a:bodyPr>
          <a:lstStyle/>
          <a:p>
            <a:pPr marL="0">
              <a:lnSpc>
                <a:spcPct val="100000"/>
              </a:lnSpc>
            </a:pPr>
            <a:r>
              <a:rPr sz="1150" b="1" spc="10" dirty="0">
                <a:latin typeface="Arial"/>
                <a:cs typeface="Arial"/>
              </a:rPr>
              <a:t>Administration générale</a:t>
            </a:r>
            <a:endParaRPr sz="1100">
              <a:latin typeface="Arial"/>
              <a:cs typeface="Arial"/>
            </a:endParaRPr>
          </a:p>
        </p:txBody>
      </p:sp>
      <p:sp>
        <p:nvSpPr>
          <p:cNvPr id="11" name="text 1"/>
          <p:cNvSpPr txBox="1"/>
          <p:nvPr/>
        </p:nvSpPr>
        <p:spPr>
          <a:xfrm>
            <a:off x="1332978" y="1242848"/>
            <a:ext cx="1279277" cy="207068"/>
          </a:xfrm>
          <a:prstGeom prst="rect">
            <a:avLst/>
          </a:prstGeom>
        </p:spPr>
        <p:txBody>
          <a:bodyPr vert="horz" wrap="none" lIns="0" tIns="0" rIns="0" bIns="0" rtlCol="0">
            <a:spAutoFit/>
          </a:bodyPr>
          <a:lstStyle/>
          <a:p>
            <a:pPr marL="0">
              <a:lnSpc>
                <a:spcPct val="100000"/>
              </a:lnSpc>
            </a:pPr>
            <a:r>
              <a:rPr sz="1150" b="1" spc="10" dirty="0">
                <a:latin typeface="Arial"/>
                <a:cs typeface="Arial"/>
              </a:rPr>
              <a:t>Sécurité publique</a:t>
            </a:r>
            <a:endParaRPr sz="1100">
              <a:latin typeface="Arial"/>
              <a:cs typeface="Arial"/>
            </a:endParaRPr>
          </a:p>
        </p:txBody>
      </p:sp>
      <p:sp>
        <p:nvSpPr>
          <p:cNvPr id="12" name="text 1"/>
          <p:cNvSpPr txBox="1"/>
          <p:nvPr/>
        </p:nvSpPr>
        <p:spPr>
          <a:xfrm>
            <a:off x="1894245" y="1527680"/>
            <a:ext cx="717364" cy="207067"/>
          </a:xfrm>
          <a:prstGeom prst="rect">
            <a:avLst/>
          </a:prstGeom>
        </p:spPr>
        <p:txBody>
          <a:bodyPr vert="horz" wrap="none" lIns="0" tIns="0" rIns="0" bIns="0" rtlCol="0">
            <a:spAutoFit/>
          </a:bodyPr>
          <a:lstStyle/>
          <a:p>
            <a:pPr marL="0">
              <a:lnSpc>
                <a:spcPct val="100000"/>
              </a:lnSpc>
            </a:pPr>
            <a:r>
              <a:rPr sz="1150" b="1" spc="10" dirty="0">
                <a:latin typeface="Arial"/>
                <a:cs typeface="Arial"/>
              </a:rPr>
              <a:t>Transport</a:t>
            </a:r>
            <a:endParaRPr sz="1100">
              <a:latin typeface="Arial"/>
              <a:cs typeface="Arial"/>
            </a:endParaRPr>
          </a:p>
        </p:txBody>
      </p:sp>
      <p:sp>
        <p:nvSpPr>
          <p:cNvPr id="13" name="text 1"/>
          <p:cNvSpPr txBox="1"/>
          <p:nvPr/>
        </p:nvSpPr>
        <p:spPr>
          <a:xfrm>
            <a:off x="1327099" y="1812512"/>
            <a:ext cx="1291036" cy="207067"/>
          </a:xfrm>
          <a:prstGeom prst="rect">
            <a:avLst/>
          </a:prstGeom>
        </p:spPr>
        <p:txBody>
          <a:bodyPr vert="horz" wrap="none" lIns="0" tIns="0" rIns="0" bIns="0" rtlCol="0">
            <a:spAutoFit/>
          </a:bodyPr>
          <a:lstStyle/>
          <a:p>
            <a:pPr marL="0">
              <a:lnSpc>
                <a:spcPct val="100000"/>
              </a:lnSpc>
            </a:pPr>
            <a:r>
              <a:rPr sz="1150" b="1" spc="10" dirty="0">
                <a:latin typeface="Arial"/>
                <a:cs typeface="Arial"/>
              </a:rPr>
              <a:t>Hygiène du milieu</a:t>
            </a:r>
            <a:endParaRPr sz="1100">
              <a:latin typeface="Arial"/>
              <a:cs typeface="Arial"/>
            </a:endParaRPr>
          </a:p>
        </p:txBody>
      </p:sp>
      <p:sp>
        <p:nvSpPr>
          <p:cNvPr id="14" name="text 1"/>
          <p:cNvSpPr txBox="1"/>
          <p:nvPr/>
        </p:nvSpPr>
        <p:spPr>
          <a:xfrm>
            <a:off x="1308484" y="2097342"/>
            <a:ext cx="1306151" cy="207067"/>
          </a:xfrm>
          <a:prstGeom prst="rect">
            <a:avLst/>
          </a:prstGeom>
        </p:spPr>
        <p:txBody>
          <a:bodyPr vert="horz" wrap="none" lIns="0" tIns="0" rIns="0" bIns="0" rtlCol="0">
            <a:spAutoFit/>
          </a:bodyPr>
          <a:lstStyle/>
          <a:p>
            <a:pPr marL="0">
              <a:lnSpc>
                <a:spcPct val="100000"/>
              </a:lnSpc>
            </a:pPr>
            <a:r>
              <a:rPr sz="1150" b="1" spc="10" dirty="0">
                <a:latin typeface="Arial"/>
                <a:cs typeface="Arial"/>
              </a:rPr>
              <a:t>Santé et Bien-être</a:t>
            </a:r>
            <a:endParaRPr sz="1100">
              <a:latin typeface="Arial"/>
              <a:cs typeface="Arial"/>
            </a:endParaRPr>
          </a:p>
        </p:txBody>
      </p:sp>
      <p:sp>
        <p:nvSpPr>
          <p:cNvPr id="15" name="text 1"/>
          <p:cNvSpPr txBox="1"/>
          <p:nvPr/>
        </p:nvSpPr>
        <p:spPr>
          <a:xfrm>
            <a:off x="242312" y="2382174"/>
            <a:ext cx="2376130" cy="207067"/>
          </a:xfrm>
          <a:prstGeom prst="rect">
            <a:avLst/>
          </a:prstGeom>
        </p:spPr>
        <p:txBody>
          <a:bodyPr vert="horz" wrap="none" lIns="0" tIns="0" rIns="0" bIns="0" rtlCol="0">
            <a:spAutoFit/>
          </a:bodyPr>
          <a:lstStyle/>
          <a:p>
            <a:pPr marL="0">
              <a:lnSpc>
                <a:spcPct val="100000"/>
              </a:lnSpc>
            </a:pPr>
            <a:r>
              <a:rPr sz="1150" b="1" spc="10" dirty="0">
                <a:latin typeface="Arial"/>
                <a:cs typeface="Arial"/>
              </a:rPr>
              <a:t>Aménagement, urbanisme et dév.</a:t>
            </a:r>
            <a:endParaRPr sz="1100">
              <a:latin typeface="Arial"/>
              <a:cs typeface="Arial"/>
            </a:endParaRPr>
          </a:p>
        </p:txBody>
      </p:sp>
      <p:sp>
        <p:nvSpPr>
          <p:cNvPr id="16" name="text 1"/>
          <p:cNvSpPr txBox="1"/>
          <p:nvPr/>
        </p:nvSpPr>
        <p:spPr>
          <a:xfrm>
            <a:off x="1405016" y="2667005"/>
            <a:ext cx="1208872" cy="207068"/>
          </a:xfrm>
          <a:prstGeom prst="rect">
            <a:avLst/>
          </a:prstGeom>
        </p:spPr>
        <p:txBody>
          <a:bodyPr vert="horz" wrap="none" lIns="0" tIns="0" rIns="0" bIns="0" rtlCol="0">
            <a:spAutoFit/>
          </a:bodyPr>
          <a:lstStyle/>
          <a:p>
            <a:pPr marL="0">
              <a:lnSpc>
                <a:spcPct val="100000"/>
              </a:lnSpc>
            </a:pPr>
            <a:r>
              <a:rPr sz="1150" b="1" spc="10" dirty="0">
                <a:latin typeface="Arial"/>
                <a:cs typeface="Arial"/>
              </a:rPr>
              <a:t>Loisirs et culture</a:t>
            </a:r>
            <a:endParaRPr sz="1100">
              <a:latin typeface="Arial"/>
              <a:cs typeface="Arial"/>
            </a:endParaRPr>
          </a:p>
        </p:txBody>
      </p:sp>
      <p:sp>
        <p:nvSpPr>
          <p:cNvPr id="17" name="text 1"/>
          <p:cNvSpPr txBox="1"/>
          <p:nvPr/>
        </p:nvSpPr>
        <p:spPr>
          <a:xfrm>
            <a:off x="1113404" y="2951837"/>
            <a:ext cx="1497131" cy="207067"/>
          </a:xfrm>
          <a:prstGeom prst="rect">
            <a:avLst/>
          </a:prstGeom>
        </p:spPr>
        <p:txBody>
          <a:bodyPr vert="horz" wrap="none" lIns="0" tIns="0" rIns="0" bIns="0" rtlCol="0">
            <a:spAutoFit/>
          </a:bodyPr>
          <a:lstStyle/>
          <a:p>
            <a:pPr marL="0">
              <a:lnSpc>
                <a:spcPct val="100000"/>
              </a:lnSpc>
            </a:pPr>
            <a:r>
              <a:rPr sz="1150" b="1" spc="10" dirty="0">
                <a:latin typeface="Arial"/>
                <a:cs typeface="Arial"/>
              </a:rPr>
              <a:t>Frais de ﬁnancement</a:t>
            </a:r>
            <a:endParaRPr sz="1100">
              <a:latin typeface="Arial"/>
              <a:cs typeface="Arial"/>
            </a:endParaRPr>
          </a:p>
        </p:txBody>
      </p:sp>
      <p:sp>
        <p:nvSpPr>
          <p:cNvPr id="28" name="object 28"/>
          <p:cNvSpPr/>
          <p:nvPr/>
        </p:nvSpPr>
        <p:spPr>
          <a:xfrm>
            <a:off x="2682663" y="949284"/>
            <a:ext cx="3689" cy="2260977"/>
          </a:xfrm>
          <a:custGeom>
            <a:avLst/>
            <a:gdLst/>
            <a:ahLst/>
            <a:cxnLst/>
            <a:rect l="l" t="t" r="r" b="b"/>
            <a:pathLst>
              <a:path w="3689" h="2260977">
                <a:moveTo>
                  <a:pt x="1845" y="1844"/>
                </a:moveTo>
                <a:lnTo>
                  <a:pt x="1845" y="2259133"/>
                </a:lnTo>
                <a:close/>
              </a:path>
            </a:pathLst>
          </a:custGeom>
          <a:ln w="3688">
            <a:solidFill>
              <a:srgbClr val="000000">
                <a:alpha val="60000"/>
              </a:srgbClr>
            </a:solidFill>
          </a:ln>
        </p:spPr>
        <p:txBody>
          <a:bodyPr wrap="square" lIns="0" tIns="0" rIns="0" bIns="0" rtlCol="0">
            <a:noAutofit/>
          </a:bodyPr>
          <a:lstStyle/>
          <a:p>
            <a:endParaRPr/>
          </a:p>
        </p:txBody>
      </p:sp>
      <p:sp>
        <p:nvSpPr>
          <p:cNvPr id="29" name="object 29"/>
          <p:cNvSpPr/>
          <p:nvPr/>
        </p:nvSpPr>
        <p:spPr>
          <a:xfrm>
            <a:off x="3786674" y="949284"/>
            <a:ext cx="3689" cy="2260977"/>
          </a:xfrm>
          <a:custGeom>
            <a:avLst/>
            <a:gdLst/>
            <a:ahLst/>
            <a:cxnLst/>
            <a:rect l="l" t="t" r="r" b="b"/>
            <a:pathLst>
              <a:path w="3689" h="2260977">
                <a:moveTo>
                  <a:pt x="1844" y="1844"/>
                </a:moveTo>
                <a:lnTo>
                  <a:pt x="1844" y="2259133"/>
                </a:lnTo>
                <a:close/>
              </a:path>
            </a:pathLst>
          </a:custGeom>
          <a:ln w="3688">
            <a:solidFill>
              <a:srgbClr val="000000">
                <a:alpha val="25099"/>
              </a:srgbClr>
            </a:solidFill>
          </a:ln>
        </p:spPr>
        <p:txBody>
          <a:bodyPr wrap="square" lIns="0" tIns="0" rIns="0" bIns="0" rtlCol="0">
            <a:noAutofit/>
          </a:bodyPr>
          <a:lstStyle/>
          <a:p>
            <a:endParaRPr/>
          </a:p>
        </p:txBody>
      </p:sp>
      <p:sp>
        <p:nvSpPr>
          <p:cNvPr id="30" name="object 30"/>
          <p:cNvSpPr/>
          <p:nvPr/>
        </p:nvSpPr>
        <p:spPr>
          <a:xfrm>
            <a:off x="4890685" y="949284"/>
            <a:ext cx="3689" cy="2260977"/>
          </a:xfrm>
          <a:custGeom>
            <a:avLst/>
            <a:gdLst/>
            <a:ahLst/>
            <a:cxnLst/>
            <a:rect l="l" t="t" r="r" b="b"/>
            <a:pathLst>
              <a:path w="3689" h="2260977">
                <a:moveTo>
                  <a:pt x="1845" y="1844"/>
                </a:moveTo>
                <a:lnTo>
                  <a:pt x="1845" y="2259133"/>
                </a:lnTo>
                <a:close/>
              </a:path>
            </a:pathLst>
          </a:custGeom>
          <a:ln w="3688">
            <a:solidFill>
              <a:srgbClr val="000000">
                <a:alpha val="25099"/>
              </a:srgbClr>
            </a:solidFill>
          </a:ln>
        </p:spPr>
        <p:txBody>
          <a:bodyPr wrap="square" lIns="0" tIns="0" rIns="0" bIns="0" rtlCol="0">
            <a:noAutofit/>
          </a:bodyPr>
          <a:lstStyle/>
          <a:p>
            <a:endParaRPr/>
          </a:p>
        </p:txBody>
      </p:sp>
      <p:sp>
        <p:nvSpPr>
          <p:cNvPr id="31" name="object 31"/>
          <p:cNvSpPr/>
          <p:nvPr/>
        </p:nvSpPr>
        <p:spPr>
          <a:xfrm>
            <a:off x="5994696" y="949284"/>
            <a:ext cx="3689" cy="2260977"/>
          </a:xfrm>
          <a:custGeom>
            <a:avLst/>
            <a:gdLst/>
            <a:ahLst/>
            <a:cxnLst/>
            <a:rect l="l" t="t" r="r" b="b"/>
            <a:pathLst>
              <a:path w="3689" h="2260977">
                <a:moveTo>
                  <a:pt x="1845" y="1844"/>
                </a:moveTo>
                <a:lnTo>
                  <a:pt x="1845" y="2259133"/>
                </a:lnTo>
                <a:close/>
              </a:path>
            </a:pathLst>
          </a:custGeom>
          <a:ln w="3688">
            <a:solidFill>
              <a:srgbClr val="000000">
                <a:alpha val="25099"/>
              </a:srgbClr>
            </a:solidFill>
          </a:ln>
        </p:spPr>
        <p:txBody>
          <a:bodyPr wrap="square" lIns="0" tIns="0" rIns="0" bIns="0" rtlCol="0">
            <a:noAutofit/>
          </a:bodyPr>
          <a:lstStyle/>
          <a:p>
            <a:endParaRPr/>
          </a:p>
        </p:txBody>
      </p:sp>
      <p:sp>
        <p:nvSpPr>
          <p:cNvPr id="32" name="object 32"/>
          <p:cNvSpPr/>
          <p:nvPr/>
        </p:nvSpPr>
        <p:spPr>
          <a:xfrm>
            <a:off x="7098708" y="949284"/>
            <a:ext cx="3688" cy="2260977"/>
          </a:xfrm>
          <a:custGeom>
            <a:avLst/>
            <a:gdLst/>
            <a:ahLst/>
            <a:cxnLst/>
            <a:rect l="l" t="t" r="r" b="b"/>
            <a:pathLst>
              <a:path w="3688" h="2260977">
                <a:moveTo>
                  <a:pt x="1844" y="1844"/>
                </a:moveTo>
                <a:lnTo>
                  <a:pt x="1844" y="2259133"/>
                </a:lnTo>
                <a:close/>
              </a:path>
            </a:pathLst>
          </a:custGeom>
          <a:ln w="3688">
            <a:solidFill>
              <a:srgbClr val="000000">
                <a:alpha val="25099"/>
              </a:srgbClr>
            </a:solidFill>
          </a:ln>
        </p:spPr>
        <p:txBody>
          <a:bodyPr wrap="square" lIns="0" tIns="0" rIns="0" bIns="0" rtlCol="0">
            <a:noAutofit/>
          </a:bodyPr>
          <a:lstStyle/>
          <a:p>
            <a:endParaRPr/>
          </a:p>
        </p:txBody>
      </p:sp>
      <p:sp>
        <p:nvSpPr>
          <p:cNvPr id="33" name="object 33"/>
          <p:cNvSpPr/>
          <p:nvPr/>
        </p:nvSpPr>
        <p:spPr>
          <a:xfrm>
            <a:off x="2674239" y="951128"/>
            <a:ext cx="2147447" cy="128357"/>
          </a:xfrm>
          <a:custGeom>
            <a:avLst/>
            <a:gdLst/>
            <a:ahLst/>
            <a:cxnLst/>
            <a:rect l="l" t="t" r="r" b="b"/>
            <a:pathLst>
              <a:path w="2147447" h="128357">
                <a:moveTo>
                  <a:pt x="10269" y="128357"/>
                </a:moveTo>
                <a:lnTo>
                  <a:pt x="3008" y="125349"/>
                </a:lnTo>
                <a:lnTo>
                  <a:pt x="0" y="118088"/>
                </a:lnTo>
                <a:lnTo>
                  <a:pt x="0" y="10269"/>
                </a:lnTo>
                <a:lnTo>
                  <a:pt x="3008" y="3008"/>
                </a:lnTo>
                <a:lnTo>
                  <a:pt x="10269" y="0"/>
                </a:lnTo>
                <a:lnTo>
                  <a:pt x="2137178" y="0"/>
                </a:lnTo>
                <a:lnTo>
                  <a:pt x="2144439" y="3008"/>
                </a:lnTo>
                <a:lnTo>
                  <a:pt x="2147447" y="10269"/>
                </a:lnTo>
                <a:lnTo>
                  <a:pt x="2147447" y="118088"/>
                </a:lnTo>
                <a:lnTo>
                  <a:pt x="2144439" y="125349"/>
                </a:lnTo>
                <a:lnTo>
                  <a:pt x="2137178" y="128357"/>
                </a:lnTo>
                <a:close/>
              </a:path>
            </a:pathLst>
          </a:custGeom>
          <a:solidFill>
            <a:srgbClr val="445A40"/>
          </a:solidFill>
        </p:spPr>
        <p:txBody>
          <a:bodyPr wrap="square" lIns="0" tIns="0" rIns="0" bIns="0" rtlCol="0">
            <a:noAutofit/>
          </a:bodyPr>
          <a:lstStyle/>
          <a:p>
            <a:endParaRPr/>
          </a:p>
        </p:txBody>
      </p:sp>
      <p:sp>
        <p:nvSpPr>
          <p:cNvPr id="34" name="object 34"/>
          <p:cNvSpPr/>
          <p:nvPr/>
        </p:nvSpPr>
        <p:spPr>
          <a:xfrm>
            <a:off x="2674239" y="1086241"/>
            <a:ext cx="2167799" cy="128356"/>
          </a:xfrm>
          <a:custGeom>
            <a:avLst/>
            <a:gdLst/>
            <a:ahLst/>
            <a:cxnLst/>
            <a:rect l="l" t="t" r="r" b="b"/>
            <a:pathLst>
              <a:path w="2167799" h="128356">
                <a:moveTo>
                  <a:pt x="10269" y="128356"/>
                </a:moveTo>
                <a:lnTo>
                  <a:pt x="3008" y="125349"/>
                </a:lnTo>
                <a:lnTo>
                  <a:pt x="0" y="118088"/>
                </a:lnTo>
                <a:lnTo>
                  <a:pt x="0" y="10268"/>
                </a:lnTo>
                <a:lnTo>
                  <a:pt x="3008" y="3007"/>
                </a:lnTo>
                <a:lnTo>
                  <a:pt x="10269" y="0"/>
                </a:lnTo>
                <a:lnTo>
                  <a:pt x="2157531" y="0"/>
                </a:lnTo>
                <a:lnTo>
                  <a:pt x="2164791" y="3007"/>
                </a:lnTo>
                <a:lnTo>
                  <a:pt x="2167799" y="10268"/>
                </a:lnTo>
                <a:lnTo>
                  <a:pt x="2167799" y="118088"/>
                </a:lnTo>
                <a:lnTo>
                  <a:pt x="2164791" y="125349"/>
                </a:lnTo>
                <a:lnTo>
                  <a:pt x="2157531" y="128356"/>
                </a:lnTo>
                <a:close/>
              </a:path>
            </a:pathLst>
          </a:custGeom>
          <a:solidFill>
            <a:srgbClr val="A4522B"/>
          </a:solidFill>
        </p:spPr>
        <p:txBody>
          <a:bodyPr wrap="square" lIns="0" tIns="0" rIns="0" bIns="0" rtlCol="0">
            <a:noAutofit/>
          </a:bodyPr>
          <a:lstStyle/>
          <a:p>
            <a:endParaRPr/>
          </a:p>
        </p:txBody>
      </p:sp>
      <p:sp>
        <p:nvSpPr>
          <p:cNvPr id="35" name="object 35"/>
          <p:cNvSpPr/>
          <p:nvPr/>
        </p:nvSpPr>
        <p:spPr>
          <a:xfrm>
            <a:off x="2674239" y="1235960"/>
            <a:ext cx="1406964" cy="128356"/>
          </a:xfrm>
          <a:custGeom>
            <a:avLst/>
            <a:gdLst/>
            <a:ahLst/>
            <a:cxnLst/>
            <a:rect l="l" t="t" r="r" b="b"/>
            <a:pathLst>
              <a:path w="1406964" h="128356">
                <a:moveTo>
                  <a:pt x="10269" y="128356"/>
                </a:moveTo>
                <a:lnTo>
                  <a:pt x="3008" y="125349"/>
                </a:lnTo>
                <a:lnTo>
                  <a:pt x="0" y="118088"/>
                </a:lnTo>
                <a:lnTo>
                  <a:pt x="0" y="10268"/>
                </a:lnTo>
                <a:lnTo>
                  <a:pt x="3008" y="3007"/>
                </a:lnTo>
                <a:lnTo>
                  <a:pt x="10269" y="0"/>
                </a:lnTo>
                <a:lnTo>
                  <a:pt x="1396696" y="0"/>
                </a:lnTo>
                <a:lnTo>
                  <a:pt x="1403956" y="3007"/>
                </a:lnTo>
                <a:lnTo>
                  <a:pt x="1406964" y="10268"/>
                </a:lnTo>
                <a:lnTo>
                  <a:pt x="1406964" y="118088"/>
                </a:lnTo>
                <a:lnTo>
                  <a:pt x="1403956" y="125349"/>
                </a:lnTo>
                <a:lnTo>
                  <a:pt x="1396696" y="128356"/>
                </a:lnTo>
                <a:close/>
              </a:path>
            </a:pathLst>
          </a:custGeom>
          <a:solidFill>
            <a:srgbClr val="445A40"/>
          </a:solidFill>
        </p:spPr>
        <p:txBody>
          <a:bodyPr wrap="square" lIns="0" tIns="0" rIns="0" bIns="0" rtlCol="0">
            <a:noAutofit/>
          </a:bodyPr>
          <a:lstStyle/>
          <a:p>
            <a:endParaRPr/>
          </a:p>
        </p:txBody>
      </p:sp>
      <p:sp>
        <p:nvSpPr>
          <p:cNvPr id="36" name="object 36"/>
          <p:cNvSpPr/>
          <p:nvPr/>
        </p:nvSpPr>
        <p:spPr>
          <a:xfrm>
            <a:off x="2674239" y="1371072"/>
            <a:ext cx="932875" cy="128357"/>
          </a:xfrm>
          <a:custGeom>
            <a:avLst/>
            <a:gdLst/>
            <a:ahLst/>
            <a:cxnLst/>
            <a:rect l="l" t="t" r="r" b="b"/>
            <a:pathLst>
              <a:path w="932875" h="128357">
                <a:moveTo>
                  <a:pt x="10269" y="128357"/>
                </a:moveTo>
                <a:lnTo>
                  <a:pt x="3008" y="125349"/>
                </a:lnTo>
                <a:lnTo>
                  <a:pt x="0" y="118088"/>
                </a:lnTo>
                <a:lnTo>
                  <a:pt x="0" y="10269"/>
                </a:lnTo>
                <a:lnTo>
                  <a:pt x="3008" y="3007"/>
                </a:lnTo>
                <a:lnTo>
                  <a:pt x="10269" y="0"/>
                </a:lnTo>
                <a:lnTo>
                  <a:pt x="922606" y="0"/>
                </a:lnTo>
                <a:lnTo>
                  <a:pt x="929866" y="3007"/>
                </a:lnTo>
                <a:lnTo>
                  <a:pt x="932874" y="10269"/>
                </a:lnTo>
                <a:lnTo>
                  <a:pt x="932874" y="118088"/>
                </a:lnTo>
                <a:lnTo>
                  <a:pt x="929866" y="125349"/>
                </a:lnTo>
                <a:lnTo>
                  <a:pt x="922606" y="128357"/>
                </a:lnTo>
                <a:close/>
              </a:path>
            </a:pathLst>
          </a:custGeom>
          <a:solidFill>
            <a:srgbClr val="A4522B"/>
          </a:solidFill>
        </p:spPr>
        <p:txBody>
          <a:bodyPr wrap="square" lIns="0" tIns="0" rIns="0" bIns="0" rtlCol="0">
            <a:noAutofit/>
          </a:bodyPr>
          <a:lstStyle/>
          <a:p>
            <a:endParaRPr/>
          </a:p>
        </p:txBody>
      </p:sp>
      <p:sp>
        <p:nvSpPr>
          <p:cNvPr id="37" name="object 37"/>
          <p:cNvSpPr/>
          <p:nvPr/>
        </p:nvSpPr>
        <p:spPr>
          <a:xfrm>
            <a:off x="2674239" y="1520791"/>
            <a:ext cx="2746964" cy="128357"/>
          </a:xfrm>
          <a:custGeom>
            <a:avLst/>
            <a:gdLst/>
            <a:ahLst/>
            <a:cxnLst/>
            <a:rect l="l" t="t" r="r" b="b"/>
            <a:pathLst>
              <a:path w="2746964" h="128357">
                <a:moveTo>
                  <a:pt x="10269" y="128357"/>
                </a:moveTo>
                <a:lnTo>
                  <a:pt x="3008" y="125349"/>
                </a:lnTo>
                <a:lnTo>
                  <a:pt x="0" y="118088"/>
                </a:lnTo>
                <a:lnTo>
                  <a:pt x="0" y="10268"/>
                </a:lnTo>
                <a:lnTo>
                  <a:pt x="3008" y="3008"/>
                </a:lnTo>
                <a:lnTo>
                  <a:pt x="10269" y="0"/>
                </a:lnTo>
                <a:lnTo>
                  <a:pt x="2736695" y="0"/>
                </a:lnTo>
                <a:lnTo>
                  <a:pt x="2743956" y="3008"/>
                </a:lnTo>
                <a:lnTo>
                  <a:pt x="2746964" y="10268"/>
                </a:lnTo>
                <a:lnTo>
                  <a:pt x="2746964" y="118088"/>
                </a:lnTo>
                <a:lnTo>
                  <a:pt x="2743955" y="125349"/>
                </a:lnTo>
                <a:lnTo>
                  <a:pt x="2736695" y="128357"/>
                </a:lnTo>
                <a:close/>
              </a:path>
            </a:pathLst>
          </a:custGeom>
          <a:solidFill>
            <a:srgbClr val="445A40"/>
          </a:solidFill>
        </p:spPr>
        <p:txBody>
          <a:bodyPr wrap="square" lIns="0" tIns="0" rIns="0" bIns="0" rtlCol="0">
            <a:noAutofit/>
          </a:bodyPr>
          <a:lstStyle/>
          <a:p>
            <a:endParaRPr/>
          </a:p>
        </p:txBody>
      </p:sp>
      <p:sp>
        <p:nvSpPr>
          <p:cNvPr id="38" name="object 38"/>
          <p:cNvSpPr/>
          <p:nvPr/>
        </p:nvSpPr>
        <p:spPr>
          <a:xfrm>
            <a:off x="2674239" y="1655903"/>
            <a:ext cx="4294251" cy="128357"/>
          </a:xfrm>
          <a:custGeom>
            <a:avLst/>
            <a:gdLst/>
            <a:ahLst/>
            <a:cxnLst/>
            <a:rect l="l" t="t" r="r" b="b"/>
            <a:pathLst>
              <a:path w="4294251" h="128357">
                <a:moveTo>
                  <a:pt x="10269" y="128357"/>
                </a:moveTo>
                <a:lnTo>
                  <a:pt x="3008" y="125349"/>
                </a:lnTo>
                <a:lnTo>
                  <a:pt x="0" y="118088"/>
                </a:lnTo>
                <a:lnTo>
                  <a:pt x="0" y="10268"/>
                </a:lnTo>
                <a:lnTo>
                  <a:pt x="3008" y="3008"/>
                </a:lnTo>
                <a:lnTo>
                  <a:pt x="10269" y="0"/>
                </a:lnTo>
                <a:lnTo>
                  <a:pt x="4283982" y="0"/>
                </a:lnTo>
                <a:lnTo>
                  <a:pt x="4291243" y="3008"/>
                </a:lnTo>
                <a:lnTo>
                  <a:pt x="4294251" y="10268"/>
                </a:lnTo>
                <a:lnTo>
                  <a:pt x="4294251" y="118088"/>
                </a:lnTo>
                <a:lnTo>
                  <a:pt x="4291243" y="125349"/>
                </a:lnTo>
                <a:lnTo>
                  <a:pt x="4283982" y="128357"/>
                </a:lnTo>
                <a:close/>
              </a:path>
            </a:pathLst>
          </a:custGeom>
          <a:solidFill>
            <a:srgbClr val="A4522B"/>
          </a:solidFill>
        </p:spPr>
        <p:txBody>
          <a:bodyPr wrap="square" lIns="0" tIns="0" rIns="0" bIns="0" rtlCol="0">
            <a:noAutofit/>
          </a:bodyPr>
          <a:lstStyle/>
          <a:p>
            <a:endParaRPr/>
          </a:p>
        </p:txBody>
      </p:sp>
      <p:sp>
        <p:nvSpPr>
          <p:cNvPr id="39" name="object 39"/>
          <p:cNvSpPr/>
          <p:nvPr/>
        </p:nvSpPr>
        <p:spPr>
          <a:xfrm>
            <a:off x="2674239" y="1805622"/>
            <a:ext cx="1164662" cy="128357"/>
          </a:xfrm>
          <a:custGeom>
            <a:avLst/>
            <a:gdLst/>
            <a:ahLst/>
            <a:cxnLst/>
            <a:rect l="l" t="t" r="r" b="b"/>
            <a:pathLst>
              <a:path w="1164662" h="128357">
                <a:moveTo>
                  <a:pt x="10269" y="128357"/>
                </a:moveTo>
                <a:lnTo>
                  <a:pt x="3008" y="125350"/>
                </a:lnTo>
                <a:lnTo>
                  <a:pt x="0" y="118089"/>
                </a:lnTo>
                <a:lnTo>
                  <a:pt x="0" y="10269"/>
                </a:lnTo>
                <a:lnTo>
                  <a:pt x="3008" y="3008"/>
                </a:lnTo>
                <a:lnTo>
                  <a:pt x="10269" y="1"/>
                </a:lnTo>
                <a:lnTo>
                  <a:pt x="1154393" y="1"/>
                </a:lnTo>
                <a:lnTo>
                  <a:pt x="1161654" y="3008"/>
                </a:lnTo>
                <a:lnTo>
                  <a:pt x="1164661" y="10269"/>
                </a:lnTo>
                <a:lnTo>
                  <a:pt x="1164661" y="118089"/>
                </a:lnTo>
                <a:lnTo>
                  <a:pt x="1161654" y="125350"/>
                </a:lnTo>
                <a:lnTo>
                  <a:pt x="1154393" y="128357"/>
                </a:lnTo>
                <a:close/>
              </a:path>
            </a:pathLst>
          </a:custGeom>
          <a:solidFill>
            <a:srgbClr val="445A40"/>
          </a:solidFill>
        </p:spPr>
        <p:txBody>
          <a:bodyPr wrap="square" lIns="0" tIns="0" rIns="0" bIns="0" rtlCol="0">
            <a:noAutofit/>
          </a:bodyPr>
          <a:lstStyle/>
          <a:p>
            <a:endParaRPr/>
          </a:p>
        </p:txBody>
      </p:sp>
      <p:sp>
        <p:nvSpPr>
          <p:cNvPr id="40" name="object 40"/>
          <p:cNvSpPr/>
          <p:nvPr/>
        </p:nvSpPr>
        <p:spPr>
          <a:xfrm>
            <a:off x="2674239" y="1940734"/>
            <a:ext cx="3023976" cy="128357"/>
          </a:xfrm>
          <a:custGeom>
            <a:avLst/>
            <a:gdLst/>
            <a:ahLst/>
            <a:cxnLst/>
            <a:rect l="l" t="t" r="r" b="b"/>
            <a:pathLst>
              <a:path w="3023976" h="128357">
                <a:moveTo>
                  <a:pt x="10269" y="128357"/>
                </a:moveTo>
                <a:lnTo>
                  <a:pt x="3008" y="125350"/>
                </a:lnTo>
                <a:lnTo>
                  <a:pt x="0" y="118089"/>
                </a:lnTo>
                <a:lnTo>
                  <a:pt x="0" y="10269"/>
                </a:lnTo>
                <a:lnTo>
                  <a:pt x="3008" y="3008"/>
                </a:lnTo>
                <a:lnTo>
                  <a:pt x="10269" y="1"/>
                </a:lnTo>
                <a:lnTo>
                  <a:pt x="3013708" y="1"/>
                </a:lnTo>
                <a:lnTo>
                  <a:pt x="3020968" y="3008"/>
                </a:lnTo>
                <a:lnTo>
                  <a:pt x="3023976" y="10269"/>
                </a:lnTo>
                <a:lnTo>
                  <a:pt x="3023976" y="118089"/>
                </a:lnTo>
                <a:lnTo>
                  <a:pt x="3020968" y="125350"/>
                </a:lnTo>
                <a:lnTo>
                  <a:pt x="3013708" y="128357"/>
                </a:lnTo>
                <a:close/>
              </a:path>
            </a:pathLst>
          </a:custGeom>
          <a:solidFill>
            <a:srgbClr val="A4522B"/>
          </a:solidFill>
        </p:spPr>
        <p:txBody>
          <a:bodyPr wrap="square" lIns="0" tIns="0" rIns="0" bIns="0" rtlCol="0">
            <a:noAutofit/>
          </a:bodyPr>
          <a:lstStyle/>
          <a:p>
            <a:endParaRPr/>
          </a:p>
        </p:txBody>
      </p:sp>
      <p:sp>
        <p:nvSpPr>
          <p:cNvPr id="41" name="object 41"/>
          <p:cNvSpPr/>
          <p:nvPr/>
        </p:nvSpPr>
        <p:spPr>
          <a:xfrm>
            <a:off x="2674239" y="2090453"/>
            <a:ext cx="60120" cy="128358"/>
          </a:xfrm>
          <a:custGeom>
            <a:avLst/>
            <a:gdLst/>
            <a:ahLst/>
            <a:cxnLst/>
            <a:rect l="l" t="t" r="r" b="b"/>
            <a:pathLst>
              <a:path w="60120" h="128358">
                <a:moveTo>
                  <a:pt x="10269" y="128358"/>
                </a:moveTo>
                <a:lnTo>
                  <a:pt x="3008" y="125350"/>
                </a:lnTo>
                <a:lnTo>
                  <a:pt x="0" y="118089"/>
                </a:lnTo>
                <a:lnTo>
                  <a:pt x="0" y="10270"/>
                </a:lnTo>
                <a:lnTo>
                  <a:pt x="3008" y="3008"/>
                </a:lnTo>
                <a:lnTo>
                  <a:pt x="10269" y="0"/>
                </a:lnTo>
                <a:lnTo>
                  <a:pt x="49852" y="0"/>
                </a:lnTo>
                <a:lnTo>
                  <a:pt x="57113" y="3008"/>
                </a:lnTo>
                <a:lnTo>
                  <a:pt x="60120" y="10270"/>
                </a:lnTo>
                <a:lnTo>
                  <a:pt x="60120" y="118089"/>
                </a:lnTo>
                <a:lnTo>
                  <a:pt x="57113" y="125350"/>
                </a:lnTo>
                <a:lnTo>
                  <a:pt x="49852" y="128358"/>
                </a:lnTo>
                <a:close/>
              </a:path>
            </a:pathLst>
          </a:custGeom>
          <a:solidFill>
            <a:srgbClr val="445A40"/>
          </a:solidFill>
        </p:spPr>
        <p:txBody>
          <a:bodyPr wrap="square" lIns="0" tIns="0" rIns="0" bIns="0" rtlCol="0">
            <a:noAutofit/>
          </a:bodyPr>
          <a:lstStyle/>
          <a:p>
            <a:endParaRPr/>
          </a:p>
        </p:txBody>
      </p:sp>
      <p:sp>
        <p:nvSpPr>
          <p:cNvPr id="42" name="object 42"/>
          <p:cNvSpPr/>
          <p:nvPr/>
        </p:nvSpPr>
        <p:spPr>
          <a:xfrm>
            <a:off x="2674239" y="2225566"/>
            <a:ext cx="21806" cy="128357"/>
          </a:xfrm>
          <a:custGeom>
            <a:avLst/>
            <a:gdLst/>
            <a:ahLst/>
            <a:cxnLst/>
            <a:rect l="l" t="t" r="r" b="b"/>
            <a:pathLst>
              <a:path w="21806" h="128357">
                <a:moveTo>
                  <a:pt x="10269" y="128357"/>
                </a:moveTo>
                <a:lnTo>
                  <a:pt x="3008" y="125349"/>
                </a:lnTo>
                <a:lnTo>
                  <a:pt x="0" y="118088"/>
                </a:lnTo>
                <a:lnTo>
                  <a:pt x="0" y="10269"/>
                </a:lnTo>
                <a:lnTo>
                  <a:pt x="3008" y="3008"/>
                </a:lnTo>
                <a:lnTo>
                  <a:pt x="10269" y="0"/>
                </a:lnTo>
                <a:lnTo>
                  <a:pt x="11537" y="0"/>
                </a:lnTo>
                <a:lnTo>
                  <a:pt x="18798" y="3008"/>
                </a:lnTo>
                <a:lnTo>
                  <a:pt x="21805" y="10269"/>
                </a:lnTo>
                <a:lnTo>
                  <a:pt x="21805" y="118088"/>
                </a:lnTo>
                <a:lnTo>
                  <a:pt x="18798" y="125349"/>
                </a:lnTo>
                <a:lnTo>
                  <a:pt x="11537" y="128357"/>
                </a:lnTo>
                <a:close/>
              </a:path>
            </a:pathLst>
          </a:custGeom>
          <a:solidFill>
            <a:srgbClr val="A4522B"/>
          </a:solidFill>
        </p:spPr>
        <p:txBody>
          <a:bodyPr wrap="square" lIns="0" tIns="0" rIns="0" bIns="0" rtlCol="0">
            <a:noAutofit/>
          </a:bodyPr>
          <a:lstStyle/>
          <a:p>
            <a:endParaRPr/>
          </a:p>
        </p:txBody>
      </p:sp>
      <p:sp>
        <p:nvSpPr>
          <p:cNvPr id="43" name="object 43"/>
          <p:cNvSpPr/>
          <p:nvPr/>
        </p:nvSpPr>
        <p:spPr>
          <a:xfrm>
            <a:off x="2674239" y="2375284"/>
            <a:ext cx="320021" cy="128358"/>
          </a:xfrm>
          <a:custGeom>
            <a:avLst/>
            <a:gdLst/>
            <a:ahLst/>
            <a:cxnLst/>
            <a:rect l="l" t="t" r="r" b="b"/>
            <a:pathLst>
              <a:path w="320021" h="128358">
                <a:moveTo>
                  <a:pt x="10269" y="128358"/>
                </a:moveTo>
                <a:lnTo>
                  <a:pt x="3008" y="125350"/>
                </a:lnTo>
                <a:lnTo>
                  <a:pt x="0" y="118089"/>
                </a:lnTo>
                <a:lnTo>
                  <a:pt x="0" y="10269"/>
                </a:lnTo>
                <a:lnTo>
                  <a:pt x="3008" y="3009"/>
                </a:lnTo>
                <a:lnTo>
                  <a:pt x="10269" y="1"/>
                </a:lnTo>
                <a:lnTo>
                  <a:pt x="309752" y="1"/>
                </a:lnTo>
                <a:lnTo>
                  <a:pt x="317013" y="3009"/>
                </a:lnTo>
                <a:lnTo>
                  <a:pt x="320021" y="10269"/>
                </a:lnTo>
                <a:lnTo>
                  <a:pt x="320021" y="118089"/>
                </a:lnTo>
                <a:lnTo>
                  <a:pt x="317013" y="125350"/>
                </a:lnTo>
                <a:lnTo>
                  <a:pt x="309752" y="128358"/>
                </a:lnTo>
                <a:close/>
              </a:path>
            </a:pathLst>
          </a:custGeom>
          <a:solidFill>
            <a:srgbClr val="445A40"/>
          </a:solidFill>
        </p:spPr>
        <p:txBody>
          <a:bodyPr wrap="square" lIns="0" tIns="0" rIns="0" bIns="0" rtlCol="0">
            <a:noAutofit/>
          </a:bodyPr>
          <a:lstStyle/>
          <a:p>
            <a:endParaRPr/>
          </a:p>
        </p:txBody>
      </p:sp>
      <p:sp>
        <p:nvSpPr>
          <p:cNvPr id="44" name="object 44"/>
          <p:cNvSpPr/>
          <p:nvPr/>
        </p:nvSpPr>
        <p:spPr>
          <a:xfrm>
            <a:off x="2674239" y="2510397"/>
            <a:ext cx="350768" cy="128357"/>
          </a:xfrm>
          <a:custGeom>
            <a:avLst/>
            <a:gdLst/>
            <a:ahLst/>
            <a:cxnLst/>
            <a:rect l="l" t="t" r="r" b="b"/>
            <a:pathLst>
              <a:path w="350768" h="128357">
                <a:moveTo>
                  <a:pt x="10269" y="128357"/>
                </a:moveTo>
                <a:lnTo>
                  <a:pt x="3008" y="125350"/>
                </a:lnTo>
                <a:lnTo>
                  <a:pt x="0" y="118089"/>
                </a:lnTo>
                <a:lnTo>
                  <a:pt x="0" y="10269"/>
                </a:lnTo>
                <a:lnTo>
                  <a:pt x="3008" y="3008"/>
                </a:lnTo>
                <a:lnTo>
                  <a:pt x="10269" y="1"/>
                </a:lnTo>
                <a:lnTo>
                  <a:pt x="340499" y="1"/>
                </a:lnTo>
                <a:lnTo>
                  <a:pt x="347760" y="3008"/>
                </a:lnTo>
                <a:lnTo>
                  <a:pt x="350768" y="10269"/>
                </a:lnTo>
                <a:lnTo>
                  <a:pt x="350768" y="118089"/>
                </a:lnTo>
                <a:lnTo>
                  <a:pt x="347760" y="125350"/>
                </a:lnTo>
                <a:lnTo>
                  <a:pt x="340499" y="128357"/>
                </a:lnTo>
                <a:close/>
              </a:path>
            </a:pathLst>
          </a:custGeom>
          <a:solidFill>
            <a:srgbClr val="A4522B"/>
          </a:solidFill>
        </p:spPr>
        <p:txBody>
          <a:bodyPr wrap="square" lIns="0" tIns="0" rIns="0" bIns="0" rtlCol="0">
            <a:noAutofit/>
          </a:bodyPr>
          <a:lstStyle/>
          <a:p>
            <a:endParaRPr/>
          </a:p>
        </p:txBody>
      </p:sp>
      <p:sp>
        <p:nvSpPr>
          <p:cNvPr id="45" name="object 45"/>
          <p:cNvSpPr/>
          <p:nvPr/>
        </p:nvSpPr>
        <p:spPr>
          <a:xfrm>
            <a:off x="2674239" y="2660116"/>
            <a:ext cx="721362" cy="128357"/>
          </a:xfrm>
          <a:custGeom>
            <a:avLst/>
            <a:gdLst/>
            <a:ahLst/>
            <a:cxnLst/>
            <a:rect l="l" t="t" r="r" b="b"/>
            <a:pathLst>
              <a:path w="721362" h="128357">
                <a:moveTo>
                  <a:pt x="10269" y="128357"/>
                </a:moveTo>
                <a:lnTo>
                  <a:pt x="3008" y="125349"/>
                </a:lnTo>
                <a:lnTo>
                  <a:pt x="0" y="118089"/>
                </a:lnTo>
                <a:lnTo>
                  <a:pt x="0" y="10269"/>
                </a:lnTo>
                <a:lnTo>
                  <a:pt x="3008" y="3008"/>
                </a:lnTo>
                <a:lnTo>
                  <a:pt x="10269" y="0"/>
                </a:lnTo>
                <a:lnTo>
                  <a:pt x="711094" y="0"/>
                </a:lnTo>
                <a:lnTo>
                  <a:pt x="718354" y="3008"/>
                </a:lnTo>
                <a:lnTo>
                  <a:pt x="721362" y="10269"/>
                </a:lnTo>
                <a:lnTo>
                  <a:pt x="721362" y="118089"/>
                </a:lnTo>
                <a:lnTo>
                  <a:pt x="718354" y="125349"/>
                </a:lnTo>
                <a:lnTo>
                  <a:pt x="711094" y="128357"/>
                </a:lnTo>
                <a:close/>
              </a:path>
            </a:pathLst>
          </a:custGeom>
          <a:solidFill>
            <a:srgbClr val="445A40"/>
          </a:solidFill>
        </p:spPr>
        <p:txBody>
          <a:bodyPr wrap="square" lIns="0" tIns="0" rIns="0" bIns="0" rtlCol="0">
            <a:noAutofit/>
          </a:bodyPr>
          <a:lstStyle/>
          <a:p>
            <a:endParaRPr/>
          </a:p>
        </p:txBody>
      </p:sp>
      <p:sp>
        <p:nvSpPr>
          <p:cNvPr id="46" name="object 46"/>
          <p:cNvSpPr/>
          <p:nvPr/>
        </p:nvSpPr>
        <p:spPr>
          <a:xfrm>
            <a:off x="2674239" y="2795229"/>
            <a:ext cx="852028" cy="128357"/>
          </a:xfrm>
          <a:custGeom>
            <a:avLst/>
            <a:gdLst/>
            <a:ahLst/>
            <a:cxnLst/>
            <a:rect l="l" t="t" r="r" b="b"/>
            <a:pathLst>
              <a:path w="852028" h="128357">
                <a:moveTo>
                  <a:pt x="10269" y="128357"/>
                </a:moveTo>
                <a:lnTo>
                  <a:pt x="3008" y="125349"/>
                </a:lnTo>
                <a:lnTo>
                  <a:pt x="0" y="118088"/>
                </a:lnTo>
                <a:lnTo>
                  <a:pt x="0" y="10268"/>
                </a:lnTo>
                <a:lnTo>
                  <a:pt x="3008" y="3008"/>
                </a:lnTo>
                <a:lnTo>
                  <a:pt x="10269" y="0"/>
                </a:lnTo>
                <a:lnTo>
                  <a:pt x="841759" y="0"/>
                </a:lnTo>
                <a:lnTo>
                  <a:pt x="849020" y="3008"/>
                </a:lnTo>
                <a:lnTo>
                  <a:pt x="852027" y="10268"/>
                </a:lnTo>
                <a:lnTo>
                  <a:pt x="852027" y="118088"/>
                </a:lnTo>
                <a:lnTo>
                  <a:pt x="849020" y="125349"/>
                </a:lnTo>
                <a:lnTo>
                  <a:pt x="841759" y="128357"/>
                </a:lnTo>
                <a:close/>
              </a:path>
            </a:pathLst>
          </a:custGeom>
          <a:solidFill>
            <a:srgbClr val="A4522B"/>
          </a:solidFill>
        </p:spPr>
        <p:txBody>
          <a:bodyPr wrap="square" lIns="0" tIns="0" rIns="0" bIns="0" rtlCol="0">
            <a:noAutofit/>
          </a:bodyPr>
          <a:lstStyle/>
          <a:p>
            <a:endParaRPr/>
          </a:p>
        </p:txBody>
      </p:sp>
      <p:sp>
        <p:nvSpPr>
          <p:cNvPr id="47" name="object 47"/>
          <p:cNvSpPr/>
          <p:nvPr/>
        </p:nvSpPr>
        <p:spPr>
          <a:xfrm>
            <a:off x="2674239" y="2944947"/>
            <a:ext cx="619567" cy="128357"/>
          </a:xfrm>
          <a:custGeom>
            <a:avLst/>
            <a:gdLst/>
            <a:ahLst/>
            <a:cxnLst/>
            <a:rect l="l" t="t" r="r" b="b"/>
            <a:pathLst>
              <a:path w="619567" h="128357">
                <a:moveTo>
                  <a:pt x="10269" y="128357"/>
                </a:moveTo>
                <a:lnTo>
                  <a:pt x="3008" y="125350"/>
                </a:lnTo>
                <a:lnTo>
                  <a:pt x="0" y="118089"/>
                </a:lnTo>
                <a:lnTo>
                  <a:pt x="0" y="10269"/>
                </a:lnTo>
                <a:lnTo>
                  <a:pt x="3008" y="3008"/>
                </a:lnTo>
                <a:lnTo>
                  <a:pt x="10269" y="1"/>
                </a:lnTo>
                <a:lnTo>
                  <a:pt x="609298" y="1"/>
                </a:lnTo>
                <a:lnTo>
                  <a:pt x="616559" y="3008"/>
                </a:lnTo>
                <a:lnTo>
                  <a:pt x="619567" y="10269"/>
                </a:lnTo>
                <a:lnTo>
                  <a:pt x="619567" y="118089"/>
                </a:lnTo>
                <a:lnTo>
                  <a:pt x="616559" y="125350"/>
                </a:lnTo>
                <a:lnTo>
                  <a:pt x="609298" y="128357"/>
                </a:lnTo>
                <a:close/>
              </a:path>
            </a:pathLst>
          </a:custGeom>
          <a:solidFill>
            <a:srgbClr val="445A40"/>
          </a:solidFill>
        </p:spPr>
        <p:txBody>
          <a:bodyPr wrap="square" lIns="0" tIns="0" rIns="0" bIns="0" rtlCol="0">
            <a:noAutofit/>
          </a:bodyPr>
          <a:lstStyle/>
          <a:p>
            <a:endParaRPr/>
          </a:p>
        </p:txBody>
      </p:sp>
      <p:sp>
        <p:nvSpPr>
          <p:cNvPr id="48" name="object 48"/>
          <p:cNvSpPr/>
          <p:nvPr/>
        </p:nvSpPr>
        <p:spPr>
          <a:xfrm>
            <a:off x="2674239" y="3080059"/>
            <a:ext cx="811676" cy="128358"/>
          </a:xfrm>
          <a:custGeom>
            <a:avLst/>
            <a:gdLst/>
            <a:ahLst/>
            <a:cxnLst/>
            <a:rect l="l" t="t" r="r" b="b"/>
            <a:pathLst>
              <a:path w="811676" h="128358">
                <a:moveTo>
                  <a:pt x="10269" y="128358"/>
                </a:moveTo>
                <a:lnTo>
                  <a:pt x="3008" y="125350"/>
                </a:lnTo>
                <a:lnTo>
                  <a:pt x="0" y="118090"/>
                </a:lnTo>
                <a:lnTo>
                  <a:pt x="0" y="10270"/>
                </a:lnTo>
                <a:lnTo>
                  <a:pt x="3008" y="3008"/>
                </a:lnTo>
                <a:lnTo>
                  <a:pt x="10269" y="1"/>
                </a:lnTo>
                <a:lnTo>
                  <a:pt x="801407" y="1"/>
                </a:lnTo>
                <a:lnTo>
                  <a:pt x="808668" y="3008"/>
                </a:lnTo>
                <a:lnTo>
                  <a:pt x="811676" y="10270"/>
                </a:lnTo>
                <a:lnTo>
                  <a:pt x="811676" y="118090"/>
                </a:lnTo>
                <a:lnTo>
                  <a:pt x="808668" y="125350"/>
                </a:lnTo>
                <a:lnTo>
                  <a:pt x="801407" y="128358"/>
                </a:lnTo>
                <a:close/>
              </a:path>
            </a:pathLst>
          </a:custGeom>
          <a:solidFill>
            <a:srgbClr val="A4522B"/>
          </a:solidFill>
        </p:spPr>
        <p:txBody>
          <a:bodyPr wrap="square" lIns="0" tIns="0" rIns="0" bIns="0" rtlCol="0">
            <a:noAutofit/>
          </a:bodyPr>
          <a:lstStyle/>
          <a:p>
            <a:endParaRPr/>
          </a:p>
        </p:txBody>
      </p:sp>
      <p:sp>
        <p:nvSpPr>
          <p:cNvPr id="18" name="text 1"/>
          <p:cNvSpPr txBox="1"/>
          <p:nvPr/>
        </p:nvSpPr>
        <p:spPr>
          <a:xfrm>
            <a:off x="100139" y="252680"/>
            <a:ext cx="5306018" cy="303727"/>
          </a:xfrm>
          <a:prstGeom prst="rect">
            <a:avLst/>
          </a:prstGeom>
        </p:spPr>
        <p:txBody>
          <a:bodyPr vert="horz" wrap="none" lIns="0" tIns="0" rIns="0" bIns="0" rtlCol="0">
            <a:spAutoFit/>
          </a:bodyPr>
          <a:lstStyle/>
          <a:p>
            <a:pPr marL="0">
              <a:lnSpc>
                <a:spcPct val="100000"/>
              </a:lnSpc>
            </a:pPr>
            <a:r>
              <a:rPr sz="1300" b="1" spc="10" dirty="0">
                <a:latin typeface="Sarabun"/>
                <a:cs typeface="Sarabun"/>
              </a:rPr>
              <a:t>Selon le rapport financier 2023, les dépenses de fonctionnement sont :</a:t>
            </a:r>
            <a:endParaRPr sz="1300">
              <a:latin typeface="Sarabun"/>
              <a:cs typeface="Sarabun"/>
            </a:endParaRPr>
          </a:p>
        </p:txBody>
      </p:sp>
      <p:sp>
        <p:nvSpPr>
          <p:cNvPr id="19" name="text 1"/>
          <p:cNvSpPr txBox="1"/>
          <p:nvPr/>
        </p:nvSpPr>
        <p:spPr>
          <a:xfrm>
            <a:off x="4903083" y="950239"/>
            <a:ext cx="446739"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387 166$</a:t>
            </a:r>
            <a:endParaRPr sz="800">
              <a:latin typeface="Sarabun"/>
              <a:cs typeface="Sarabun"/>
            </a:endParaRPr>
          </a:p>
        </p:txBody>
      </p:sp>
      <p:sp>
        <p:nvSpPr>
          <p:cNvPr id="20" name="text 1"/>
          <p:cNvSpPr txBox="1"/>
          <p:nvPr/>
        </p:nvSpPr>
        <p:spPr>
          <a:xfrm>
            <a:off x="4137981" y="1229907"/>
            <a:ext cx="446738" cy="186945"/>
          </a:xfrm>
          <a:prstGeom prst="rect">
            <a:avLst/>
          </a:prstGeom>
        </p:spPr>
        <p:txBody>
          <a:bodyPr vert="horz" wrap="none" lIns="0" tIns="0" rIns="0" bIns="0" rtlCol="0">
            <a:spAutoFit/>
          </a:bodyPr>
          <a:lstStyle/>
          <a:p>
            <a:pPr marL="0">
              <a:lnSpc>
                <a:spcPct val="100000"/>
              </a:lnSpc>
            </a:pPr>
            <a:r>
              <a:rPr sz="800" b="1" spc="10" dirty="0">
                <a:latin typeface="Sarabun"/>
                <a:cs typeface="Sarabun"/>
              </a:rPr>
              <a:t>253 022$</a:t>
            </a:r>
            <a:endParaRPr sz="800">
              <a:latin typeface="Sarabun"/>
              <a:cs typeface="Sarabun"/>
            </a:endParaRPr>
          </a:p>
        </p:txBody>
      </p:sp>
      <p:sp>
        <p:nvSpPr>
          <p:cNvPr id="21" name="text 1"/>
          <p:cNvSpPr txBox="1"/>
          <p:nvPr/>
        </p:nvSpPr>
        <p:spPr>
          <a:xfrm>
            <a:off x="5501142" y="1492497"/>
            <a:ext cx="446738"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495 077$</a:t>
            </a:r>
            <a:endParaRPr sz="800">
              <a:latin typeface="Sarabun"/>
              <a:cs typeface="Sarabun"/>
            </a:endParaRPr>
          </a:p>
        </p:txBody>
      </p:sp>
      <p:sp>
        <p:nvSpPr>
          <p:cNvPr id="22" name="text 1"/>
          <p:cNvSpPr txBox="1"/>
          <p:nvPr/>
        </p:nvSpPr>
        <p:spPr>
          <a:xfrm>
            <a:off x="7028618" y="1672769"/>
            <a:ext cx="446738"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776 076$</a:t>
            </a:r>
            <a:endParaRPr sz="800">
              <a:latin typeface="Sarabun"/>
              <a:cs typeface="Sarabun"/>
            </a:endParaRPr>
          </a:p>
        </p:txBody>
      </p:sp>
      <p:sp>
        <p:nvSpPr>
          <p:cNvPr id="23" name="text 1"/>
          <p:cNvSpPr txBox="1"/>
          <p:nvPr/>
        </p:nvSpPr>
        <p:spPr>
          <a:xfrm>
            <a:off x="3883393" y="1820028"/>
            <a:ext cx="446738"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209 127$</a:t>
            </a:r>
            <a:endParaRPr sz="800">
              <a:latin typeface="Sarabun"/>
              <a:cs typeface="Sarabun"/>
            </a:endParaRPr>
          </a:p>
        </p:txBody>
      </p:sp>
      <p:sp>
        <p:nvSpPr>
          <p:cNvPr id="53" name="text 1"/>
          <p:cNvSpPr txBox="1"/>
          <p:nvPr/>
        </p:nvSpPr>
        <p:spPr>
          <a:xfrm>
            <a:off x="5733314" y="1930943"/>
            <a:ext cx="446738" cy="186943"/>
          </a:xfrm>
          <a:prstGeom prst="rect">
            <a:avLst/>
          </a:prstGeom>
        </p:spPr>
        <p:txBody>
          <a:bodyPr vert="horz" wrap="none" lIns="0" tIns="0" rIns="0" bIns="0" rtlCol="0">
            <a:spAutoFit/>
          </a:bodyPr>
          <a:lstStyle/>
          <a:p>
            <a:pPr marL="0">
              <a:lnSpc>
                <a:spcPct val="100000"/>
              </a:lnSpc>
            </a:pPr>
            <a:r>
              <a:rPr sz="800" b="1" spc="10" dirty="0">
                <a:latin typeface="Sarabun"/>
                <a:cs typeface="Sarabun"/>
              </a:rPr>
              <a:t>545 956$</a:t>
            </a:r>
            <a:endParaRPr sz="800">
              <a:latin typeface="Sarabun"/>
              <a:cs typeface="Sarabun"/>
            </a:endParaRPr>
          </a:p>
        </p:txBody>
      </p:sp>
      <p:sp>
        <p:nvSpPr>
          <p:cNvPr id="54" name="text 1"/>
          <p:cNvSpPr txBox="1"/>
          <p:nvPr/>
        </p:nvSpPr>
        <p:spPr>
          <a:xfrm>
            <a:off x="2810140" y="2096705"/>
            <a:ext cx="308256" cy="186943"/>
          </a:xfrm>
          <a:prstGeom prst="rect">
            <a:avLst/>
          </a:prstGeom>
        </p:spPr>
        <p:txBody>
          <a:bodyPr vert="horz" wrap="none" lIns="0" tIns="0" rIns="0" bIns="0" rtlCol="0">
            <a:spAutoFit/>
          </a:bodyPr>
          <a:lstStyle/>
          <a:p>
            <a:pPr marL="0">
              <a:lnSpc>
                <a:spcPct val="100000"/>
              </a:lnSpc>
            </a:pPr>
            <a:r>
              <a:rPr sz="800" b="1" spc="10" dirty="0">
                <a:latin typeface="Sarabun"/>
                <a:cs typeface="Sarabun"/>
              </a:rPr>
              <a:t>9031$</a:t>
            </a:r>
            <a:endParaRPr sz="800">
              <a:latin typeface="Sarabun"/>
              <a:cs typeface="Sarabun"/>
            </a:endParaRPr>
          </a:p>
        </p:txBody>
      </p:sp>
      <p:sp>
        <p:nvSpPr>
          <p:cNvPr id="55" name="text 1"/>
          <p:cNvSpPr txBox="1"/>
          <p:nvPr/>
        </p:nvSpPr>
        <p:spPr>
          <a:xfrm>
            <a:off x="1370825" y="3987210"/>
            <a:ext cx="1677317" cy="274320"/>
          </a:xfrm>
          <a:prstGeom prst="rect">
            <a:avLst/>
          </a:prstGeom>
        </p:spPr>
        <p:txBody>
          <a:bodyPr vert="horz" wrap="none" lIns="0" tIns="0" rIns="0" bIns="0" rtlCol="0">
            <a:spAutoFit/>
          </a:bodyPr>
          <a:lstStyle/>
          <a:p>
            <a:pPr marL="0">
              <a:lnSpc>
                <a:spcPct val="100000"/>
              </a:lnSpc>
            </a:pPr>
            <a:r>
              <a:rPr sz="1200" spc="10" dirty="0">
                <a:latin typeface="Sarabun"/>
                <a:cs typeface="Sarabun"/>
              </a:rPr>
              <a:t>Réelle 2023: 2 241 468 $</a:t>
            </a:r>
            <a:endParaRPr sz="1200">
              <a:latin typeface="Sarabun"/>
              <a:cs typeface="Sarabun"/>
            </a:endParaRPr>
          </a:p>
        </p:txBody>
      </p:sp>
      <p:sp>
        <p:nvSpPr>
          <p:cNvPr id="56" name="text 1"/>
          <p:cNvSpPr txBox="1"/>
          <p:nvPr/>
        </p:nvSpPr>
        <p:spPr>
          <a:xfrm>
            <a:off x="1370825" y="3529178"/>
            <a:ext cx="1627897" cy="303726"/>
          </a:xfrm>
          <a:prstGeom prst="rect">
            <a:avLst/>
          </a:prstGeom>
        </p:spPr>
        <p:txBody>
          <a:bodyPr vert="horz" wrap="none" lIns="0" tIns="0" rIns="0" bIns="0" rtlCol="0">
            <a:spAutoFit/>
          </a:bodyPr>
          <a:lstStyle/>
          <a:p>
            <a:pPr marL="0">
              <a:lnSpc>
                <a:spcPct val="100000"/>
              </a:lnSpc>
            </a:pPr>
            <a:r>
              <a:rPr sz="1300" b="1" spc="10" dirty="0">
                <a:latin typeface="Sarabun"/>
                <a:cs typeface="Sarabun"/>
              </a:rPr>
              <a:t>TOTAL DES CHARGES</a:t>
            </a:r>
            <a:endParaRPr sz="1300">
              <a:latin typeface="Sarabun"/>
              <a:cs typeface="Sarabun"/>
            </a:endParaRPr>
          </a:p>
        </p:txBody>
      </p:sp>
      <p:sp>
        <p:nvSpPr>
          <p:cNvPr id="57" name="text 1"/>
          <p:cNvSpPr txBox="1"/>
          <p:nvPr/>
        </p:nvSpPr>
        <p:spPr>
          <a:xfrm>
            <a:off x="2810140" y="2211853"/>
            <a:ext cx="308256" cy="186943"/>
          </a:xfrm>
          <a:prstGeom prst="rect">
            <a:avLst/>
          </a:prstGeom>
        </p:spPr>
        <p:txBody>
          <a:bodyPr vert="horz" wrap="none" lIns="0" tIns="0" rIns="0" bIns="0" rtlCol="0">
            <a:spAutoFit/>
          </a:bodyPr>
          <a:lstStyle/>
          <a:p>
            <a:pPr marL="0">
              <a:lnSpc>
                <a:spcPct val="100000"/>
              </a:lnSpc>
            </a:pPr>
            <a:r>
              <a:rPr sz="800" b="1" spc="10" dirty="0">
                <a:latin typeface="Sarabun"/>
                <a:cs typeface="Sarabun"/>
              </a:rPr>
              <a:t>2090$</a:t>
            </a:r>
            <a:endParaRPr sz="800">
              <a:latin typeface="Sarabun"/>
              <a:cs typeface="Sarabun"/>
            </a:endParaRPr>
          </a:p>
        </p:txBody>
      </p:sp>
      <p:sp>
        <p:nvSpPr>
          <p:cNvPr id="58" name="text 1"/>
          <p:cNvSpPr txBox="1"/>
          <p:nvPr/>
        </p:nvSpPr>
        <p:spPr>
          <a:xfrm>
            <a:off x="3065596" y="2512685"/>
            <a:ext cx="389333" cy="186943"/>
          </a:xfrm>
          <a:prstGeom prst="rect">
            <a:avLst/>
          </a:prstGeom>
        </p:spPr>
        <p:txBody>
          <a:bodyPr vert="horz" wrap="none" lIns="0" tIns="0" rIns="0" bIns="0" rtlCol="0">
            <a:spAutoFit/>
          </a:bodyPr>
          <a:lstStyle/>
          <a:p>
            <a:pPr marL="0">
              <a:lnSpc>
                <a:spcPct val="100000"/>
              </a:lnSpc>
            </a:pPr>
            <a:r>
              <a:rPr sz="800" b="1" spc="10" dirty="0">
                <a:latin typeface="Sarabun"/>
                <a:cs typeface="Sarabun"/>
              </a:rPr>
              <a:t>61 684$</a:t>
            </a:r>
            <a:endParaRPr sz="800">
              <a:latin typeface="Sarabun"/>
              <a:cs typeface="Sarabun"/>
            </a:endParaRPr>
          </a:p>
        </p:txBody>
      </p:sp>
      <p:sp>
        <p:nvSpPr>
          <p:cNvPr id="59" name="text 1"/>
          <p:cNvSpPr txBox="1"/>
          <p:nvPr/>
        </p:nvSpPr>
        <p:spPr>
          <a:xfrm>
            <a:off x="3473804" y="2669754"/>
            <a:ext cx="446738" cy="186943"/>
          </a:xfrm>
          <a:prstGeom prst="rect">
            <a:avLst/>
          </a:prstGeom>
        </p:spPr>
        <p:txBody>
          <a:bodyPr vert="horz" wrap="none" lIns="0" tIns="0" rIns="0" bIns="0" rtlCol="0">
            <a:spAutoFit/>
          </a:bodyPr>
          <a:lstStyle/>
          <a:p>
            <a:pPr marL="0">
              <a:lnSpc>
                <a:spcPct val="100000"/>
              </a:lnSpc>
            </a:pPr>
            <a:r>
              <a:rPr sz="800" b="1" spc="10" dirty="0">
                <a:latin typeface="Sarabun"/>
                <a:cs typeface="Sarabun"/>
              </a:rPr>
              <a:t>128 820$</a:t>
            </a:r>
            <a:endParaRPr sz="800">
              <a:latin typeface="Sarabun"/>
              <a:cs typeface="Sarabun"/>
            </a:endParaRPr>
          </a:p>
        </p:txBody>
      </p:sp>
      <p:sp>
        <p:nvSpPr>
          <p:cNvPr id="60" name="text 1"/>
          <p:cNvSpPr txBox="1"/>
          <p:nvPr/>
        </p:nvSpPr>
        <p:spPr>
          <a:xfrm>
            <a:off x="3590735" y="2784901"/>
            <a:ext cx="446738" cy="186943"/>
          </a:xfrm>
          <a:prstGeom prst="rect">
            <a:avLst/>
          </a:prstGeom>
        </p:spPr>
        <p:txBody>
          <a:bodyPr vert="horz" wrap="none" lIns="0" tIns="0" rIns="0" bIns="0" rtlCol="0">
            <a:spAutoFit/>
          </a:bodyPr>
          <a:lstStyle/>
          <a:p>
            <a:pPr marL="0">
              <a:lnSpc>
                <a:spcPct val="100000"/>
              </a:lnSpc>
            </a:pPr>
            <a:r>
              <a:rPr sz="800" b="1" spc="10" dirty="0">
                <a:latin typeface="Sarabun"/>
                <a:cs typeface="Sarabun"/>
              </a:rPr>
              <a:t>152 491$</a:t>
            </a:r>
            <a:endParaRPr sz="800">
              <a:latin typeface="Sarabun"/>
              <a:cs typeface="Sarabun"/>
            </a:endParaRPr>
          </a:p>
        </p:txBody>
      </p:sp>
      <p:sp>
        <p:nvSpPr>
          <p:cNvPr id="61" name="text 1"/>
          <p:cNvSpPr txBox="1"/>
          <p:nvPr/>
        </p:nvSpPr>
        <p:spPr>
          <a:xfrm>
            <a:off x="3559116" y="3084371"/>
            <a:ext cx="446738"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145 181$</a:t>
            </a:r>
            <a:endParaRPr sz="800">
              <a:latin typeface="Sarabun"/>
              <a:cs typeface="Sarabun"/>
            </a:endParaRPr>
          </a:p>
        </p:txBody>
      </p:sp>
      <p:sp>
        <p:nvSpPr>
          <p:cNvPr id="62" name="text 1"/>
          <p:cNvSpPr txBox="1"/>
          <p:nvPr/>
        </p:nvSpPr>
        <p:spPr>
          <a:xfrm>
            <a:off x="138496" y="4361447"/>
            <a:ext cx="2440925" cy="303725"/>
          </a:xfrm>
          <a:prstGeom prst="rect">
            <a:avLst/>
          </a:prstGeom>
        </p:spPr>
        <p:txBody>
          <a:bodyPr vert="horz" wrap="none" lIns="0" tIns="0" rIns="0" bIns="0" rtlCol="0">
            <a:spAutoFit/>
          </a:bodyPr>
          <a:lstStyle/>
          <a:p>
            <a:pPr marL="0">
              <a:lnSpc>
                <a:spcPct val="100000"/>
              </a:lnSpc>
            </a:pPr>
            <a:r>
              <a:rPr sz="1300" b="1" spc="10" dirty="0">
                <a:latin typeface="Sarabun"/>
                <a:cs typeface="Sarabun"/>
              </a:rPr>
              <a:t>Selon le rapport financier 2023 :</a:t>
            </a:r>
            <a:endParaRPr sz="1300">
              <a:latin typeface="Sarabun"/>
              <a:cs typeface="Sarabun"/>
            </a:endParaRPr>
          </a:p>
        </p:txBody>
      </p:sp>
      <p:sp>
        <p:nvSpPr>
          <p:cNvPr id="49" name="object 49"/>
          <p:cNvSpPr/>
          <p:nvPr/>
        </p:nvSpPr>
        <p:spPr>
          <a:xfrm>
            <a:off x="125794" y="4633831"/>
            <a:ext cx="7446109" cy="974686"/>
          </a:xfrm>
          <a:custGeom>
            <a:avLst/>
            <a:gdLst/>
            <a:ahLst/>
            <a:cxnLst/>
            <a:rect l="l" t="t" r="r" b="b"/>
            <a:pathLst>
              <a:path w="7446109" h="974686">
                <a:moveTo>
                  <a:pt x="0" y="476250"/>
                </a:moveTo>
                <a:lnTo>
                  <a:pt x="0" y="0"/>
                </a:lnTo>
                <a:lnTo>
                  <a:pt x="7446109" y="0"/>
                </a:lnTo>
                <a:lnTo>
                  <a:pt x="7446109" y="476250"/>
                </a:lnTo>
                <a:close/>
              </a:path>
              <a:path w="7446109" h="974686">
                <a:moveTo>
                  <a:pt x="0" y="974686"/>
                </a:moveTo>
                <a:lnTo>
                  <a:pt x="0" y="554602"/>
                </a:lnTo>
                <a:lnTo>
                  <a:pt x="7446109" y="554602"/>
                </a:lnTo>
                <a:lnTo>
                  <a:pt x="7446109" y="974686"/>
                </a:lnTo>
                <a:close/>
              </a:path>
            </a:pathLst>
          </a:custGeom>
          <a:solidFill>
            <a:srgbClr val="E1DED0"/>
          </a:solidFill>
        </p:spPr>
        <p:txBody>
          <a:bodyPr wrap="square" lIns="0" tIns="0" rIns="0" bIns="0" rtlCol="0">
            <a:noAutofit/>
          </a:bodyPr>
          <a:lstStyle/>
          <a:p>
            <a:endParaRPr/>
          </a:p>
        </p:txBody>
      </p:sp>
      <p:sp>
        <p:nvSpPr>
          <p:cNvPr id="50" name="object 50"/>
          <p:cNvSpPr/>
          <p:nvPr/>
        </p:nvSpPr>
        <p:spPr>
          <a:xfrm>
            <a:off x="125794" y="5686869"/>
            <a:ext cx="7446109" cy="1099733"/>
          </a:xfrm>
          <a:custGeom>
            <a:avLst/>
            <a:gdLst/>
            <a:ahLst/>
            <a:cxnLst/>
            <a:rect l="l" t="t" r="r" b="b"/>
            <a:pathLst>
              <a:path w="7446109" h="1099733">
                <a:moveTo>
                  <a:pt x="0" y="314343"/>
                </a:moveTo>
                <a:lnTo>
                  <a:pt x="0" y="0"/>
                </a:lnTo>
                <a:lnTo>
                  <a:pt x="3772649" y="0"/>
                </a:lnTo>
                <a:lnTo>
                  <a:pt x="3772649" y="314343"/>
                </a:lnTo>
                <a:close/>
              </a:path>
              <a:path w="7446109" h="1099733">
                <a:moveTo>
                  <a:pt x="3851001" y="314343"/>
                </a:moveTo>
                <a:lnTo>
                  <a:pt x="3851001" y="0"/>
                </a:lnTo>
                <a:lnTo>
                  <a:pt x="7446109" y="0"/>
                </a:lnTo>
                <a:lnTo>
                  <a:pt x="7446109" y="314343"/>
                </a:lnTo>
                <a:close/>
              </a:path>
              <a:path w="7446109" h="1099733">
                <a:moveTo>
                  <a:pt x="0" y="707038"/>
                </a:moveTo>
                <a:lnTo>
                  <a:pt x="0" y="392695"/>
                </a:lnTo>
                <a:lnTo>
                  <a:pt x="3772649" y="392695"/>
                </a:lnTo>
                <a:lnTo>
                  <a:pt x="3772649" y="707038"/>
                </a:lnTo>
                <a:close/>
              </a:path>
              <a:path w="7446109" h="1099733">
                <a:moveTo>
                  <a:pt x="3851001" y="707038"/>
                </a:moveTo>
                <a:lnTo>
                  <a:pt x="3851001" y="392695"/>
                </a:lnTo>
                <a:lnTo>
                  <a:pt x="7446109" y="392695"/>
                </a:lnTo>
                <a:lnTo>
                  <a:pt x="7446109" y="707038"/>
                </a:lnTo>
                <a:close/>
              </a:path>
              <a:path w="7446109" h="1099733">
                <a:moveTo>
                  <a:pt x="0" y="1099733"/>
                </a:moveTo>
                <a:lnTo>
                  <a:pt x="0" y="785390"/>
                </a:lnTo>
                <a:lnTo>
                  <a:pt x="3772649" y="785390"/>
                </a:lnTo>
                <a:lnTo>
                  <a:pt x="3772649" y="1099733"/>
                </a:lnTo>
                <a:close/>
              </a:path>
              <a:path w="7446109" h="1099733">
                <a:moveTo>
                  <a:pt x="3851001" y="1099733"/>
                </a:moveTo>
                <a:lnTo>
                  <a:pt x="3851001" y="785390"/>
                </a:lnTo>
                <a:lnTo>
                  <a:pt x="7446109" y="785390"/>
                </a:lnTo>
                <a:lnTo>
                  <a:pt x="7446109" y="1099733"/>
                </a:lnTo>
                <a:close/>
              </a:path>
            </a:pathLst>
          </a:custGeom>
          <a:solidFill>
            <a:srgbClr val="EDEDED"/>
          </a:solidFill>
        </p:spPr>
        <p:txBody>
          <a:bodyPr wrap="square" lIns="0" tIns="0" rIns="0" bIns="0" rtlCol="0">
            <a:noAutofit/>
          </a:bodyPr>
          <a:lstStyle/>
          <a:p>
            <a:endParaRPr/>
          </a:p>
        </p:txBody>
      </p:sp>
      <p:sp>
        <p:nvSpPr>
          <p:cNvPr id="63" name="text 1"/>
          <p:cNvSpPr txBox="1"/>
          <p:nvPr/>
        </p:nvSpPr>
        <p:spPr>
          <a:xfrm>
            <a:off x="1232862" y="4674487"/>
            <a:ext cx="5264468" cy="258158"/>
          </a:xfrm>
          <a:prstGeom prst="rect">
            <a:avLst/>
          </a:prstGeom>
        </p:spPr>
        <p:txBody>
          <a:bodyPr vert="horz" wrap="none" lIns="0" tIns="0" rIns="0" bIns="0" rtlCol="0">
            <a:spAutoFit/>
          </a:bodyPr>
          <a:lstStyle/>
          <a:p>
            <a:pPr marL="0">
              <a:lnSpc>
                <a:spcPct val="100000"/>
              </a:lnSpc>
            </a:pPr>
            <a:r>
              <a:rPr sz="1100" b="1" spc="10" dirty="0">
                <a:latin typeface="Sarabun"/>
                <a:cs typeface="Sarabun"/>
              </a:rPr>
              <a:t>Excédent de fonctionnement de l’exercice à des fin fiscales au 31/12/2023</a:t>
            </a:r>
            <a:endParaRPr sz="1100">
              <a:latin typeface="Sarabun"/>
              <a:cs typeface="Sarabun"/>
            </a:endParaRPr>
          </a:p>
        </p:txBody>
      </p:sp>
      <p:sp>
        <p:nvSpPr>
          <p:cNvPr id="64" name="text 1"/>
          <p:cNvSpPr txBox="1"/>
          <p:nvPr/>
        </p:nvSpPr>
        <p:spPr>
          <a:xfrm>
            <a:off x="3532257" y="4864987"/>
            <a:ext cx="665636" cy="258158"/>
          </a:xfrm>
          <a:prstGeom prst="rect">
            <a:avLst/>
          </a:prstGeom>
        </p:spPr>
        <p:txBody>
          <a:bodyPr vert="horz" wrap="none" lIns="0" tIns="0" rIns="0" bIns="0" rtlCol="0">
            <a:spAutoFit/>
          </a:bodyPr>
          <a:lstStyle/>
          <a:p>
            <a:pPr marL="0">
              <a:lnSpc>
                <a:spcPct val="100000"/>
              </a:lnSpc>
            </a:pPr>
            <a:r>
              <a:rPr sz="1100" b="1" spc="10" dirty="0">
                <a:latin typeface="Sarabun"/>
                <a:cs typeface="Sarabun"/>
              </a:rPr>
              <a:t>121 745$</a:t>
            </a:r>
            <a:endParaRPr sz="1100">
              <a:latin typeface="Sarabun"/>
              <a:cs typeface="Sarabun"/>
            </a:endParaRPr>
          </a:p>
        </p:txBody>
      </p:sp>
      <p:sp>
        <p:nvSpPr>
          <p:cNvPr id="65" name="text 1"/>
          <p:cNvSpPr txBox="1"/>
          <p:nvPr/>
        </p:nvSpPr>
        <p:spPr>
          <a:xfrm>
            <a:off x="125794" y="5295764"/>
            <a:ext cx="2586462" cy="258158"/>
          </a:xfrm>
          <a:prstGeom prst="rect">
            <a:avLst/>
          </a:prstGeom>
        </p:spPr>
        <p:txBody>
          <a:bodyPr vert="horz" wrap="none" lIns="0" tIns="0" rIns="0" bIns="0" rtlCol="0">
            <a:spAutoFit/>
          </a:bodyPr>
          <a:lstStyle/>
          <a:p>
            <a:pPr marL="0">
              <a:lnSpc>
                <a:spcPct val="100000"/>
              </a:lnSpc>
            </a:pPr>
            <a:r>
              <a:rPr sz="1100" b="1" spc="10" dirty="0">
                <a:latin typeface="Sarabun"/>
                <a:cs typeface="Sarabun"/>
              </a:rPr>
              <a:t>DÉTAILS DE L’EXCÉDENT ACCUMULÉ</a:t>
            </a:r>
            <a:endParaRPr sz="1100">
              <a:latin typeface="Sarabun"/>
              <a:cs typeface="Sarabun"/>
            </a:endParaRPr>
          </a:p>
        </p:txBody>
      </p:sp>
      <p:sp>
        <p:nvSpPr>
          <p:cNvPr id="66" name="text 1"/>
          <p:cNvSpPr txBox="1"/>
          <p:nvPr/>
        </p:nvSpPr>
        <p:spPr>
          <a:xfrm>
            <a:off x="657641" y="5746574"/>
            <a:ext cx="2743526" cy="249740"/>
          </a:xfrm>
          <a:prstGeom prst="rect">
            <a:avLst/>
          </a:prstGeom>
        </p:spPr>
        <p:txBody>
          <a:bodyPr vert="horz" wrap="none" lIns="0" tIns="0" rIns="0" bIns="0" rtlCol="0">
            <a:spAutoFit/>
          </a:bodyPr>
          <a:lstStyle/>
          <a:p>
            <a:pPr marL="0">
              <a:lnSpc>
                <a:spcPct val="100000"/>
              </a:lnSpc>
            </a:pPr>
            <a:r>
              <a:rPr sz="1100" spc="10" dirty="0">
                <a:latin typeface="Sarabun Light"/>
                <a:cs typeface="Sarabun Light"/>
              </a:rPr>
              <a:t>Excédent de fonctionnement non affecté</a:t>
            </a:r>
            <a:endParaRPr sz="1100">
              <a:latin typeface="Sarabun Light"/>
              <a:cs typeface="Sarabun Light"/>
            </a:endParaRPr>
          </a:p>
        </p:txBody>
      </p:sp>
      <p:sp>
        <p:nvSpPr>
          <p:cNvPr id="67" name="text 1"/>
          <p:cNvSpPr txBox="1"/>
          <p:nvPr/>
        </p:nvSpPr>
        <p:spPr>
          <a:xfrm>
            <a:off x="5466351" y="5746574"/>
            <a:ext cx="650636" cy="249740"/>
          </a:xfrm>
          <a:prstGeom prst="rect">
            <a:avLst/>
          </a:prstGeom>
        </p:spPr>
        <p:txBody>
          <a:bodyPr vert="horz" wrap="none" lIns="0" tIns="0" rIns="0" bIns="0" rtlCol="0">
            <a:spAutoFit/>
          </a:bodyPr>
          <a:lstStyle/>
          <a:p>
            <a:pPr marL="0">
              <a:lnSpc>
                <a:spcPct val="100000"/>
              </a:lnSpc>
            </a:pPr>
            <a:r>
              <a:rPr sz="1100" spc="10" dirty="0">
                <a:latin typeface="Sarabun Light"/>
                <a:cs typeface="Sarabun Light"/>
              </a:rPr>
              <a:t>804 866$</a:t>
            </a:r>
            <a:endParaRPr sz="1100">
              <a:latin typeface="Sarabun Light"/>
              <a:cs typeface="Sarabun Light"/>
            </a:endParaRPr>
          </a:p>
        </p:txBody>
      </p:sp>
      <p:sp>
        <p:nvSpPr>
          <p:cNvPr id="68" name="text 1"/>
          <p:cNvSpPr txBox="1"/>
          <p:nvPr/>
        </p:nvSpPr>
        <p:spPr>
          <a:xfrm>
            <a:off x="786824" y="6139270"/>
            <a:ext cx="2484700" cy="252546"/>
          </a:xfrm>
          <a:prstGeom prst="rect">
            <a:avLst/>
          </a:prstGeom>
        </p:spPr>
        <p:txBody>
          <a:bodyPr vert="horz" wrap="none" lIns="0" tIns="0" rIns="0" bIns="0" rtlCol="0">
            <a:spAutoFit/>
          </a:bodyPr>
          <a:lstStyle/>
          <a:p>
            <a:pPr marL="0">
              <a:lnSpc>
                <a:spcPct val="100000"/>
              </a:lnSpc>
            </a:pPr>
            <a:r>
              <a:rPr sz="1100" spc="10" dirty="0">
                <a:latin typeface="Sarabun"/>
                <a:cs typeface="Sarabun"/>
              </a:rPr>
              <a:t>Excédent de fonctionnement affecté</a:t>
            </a:r>
            <a:endParaRPr sz="1100">
              <a:latin typeface="Sarabun"/>
              <a:cs typeface="Sarabun"/>
            </a:endParaRPr>
          </a:p>
        </p:txBody>
      </p:sp>
      <p:sp>
        <p:nvSpPr>
          <p:cNvPr id="69" name="text 1"/>
          <p:cNvSpPr txBox="1"/>
          <p:nvPr/>
        </p:nvSpPr>
        <p:spPr>
          <a:xfrm>
            <a:off x="5466351" y="6139270"/>
            <a:ext cx="650636" cy="249740"/>
          </a:xfrm>
          <a:prstGeom prst="rect">
            <a:avLst/>
          </a:prstGeom>
        </p:spPr>
        <p:txBody>
          <a:bodyPr vert="horz" wrap="none" lIns="0" tIns="0" rIns="0" bIns="0" rtlCol="0">
            <a:spAutoFit/>
          </a:bodyPr>
          <a:lstStyle/>
          <a:p>
            <a:pPr marL="0">
              <a:lnSpc>
                <a:spcPct val="100000"/>
              </a:lnSpc>
            </a:pPr>
            <a:r>
              <a:rPr sz="1100" spc="10" dirty="0">
                <a:latin typeface="Sarabun Light"/>
                <a:cs typeface="Sarabun Light"/>
              </a:rPr>
              <a:t>270 234$</a:t>
            </a:r>
            <a:endParaRPr sz="1100">
              <a:latin typeface="Sarabun Light"/>
              <a:cs typeface="Sarabun Light"/>
            </a:endParaRPr>
          </a:p>
        </p:txBody>
      </p:sp>
      <p:sp>
        <p:nvSpPr>
          <p:cNvPr id="70" name="text 1"/>
          <p:cNvSpPr txBox="1"/>
          <p:nvPr/>
        </p:nvSpPr>
        <p:spPr>
          <a:xfrm>
            <a:off x="737413" y="6531964"/>
            <a:ext cx="2583271" cy="252546"/>
          </a:xfrm>
          <a:prstGeom prst="rect">
            <a:avLst/>
          </a:prstGeom>
        </p:spPr>
        <p:txBody>
          <a:bodyPr vert="horz" wrap="none" lIns="0" tIns="0" rIns="0" bIns="0" rtlCol="0">
            <a:spAutoFit/>
          </a:bodyPr>
          <a:lstStyle/>
          <a:p>
            <a:pPr marL="0">
              <a:lnSpc>
                <a:spcPct val="100000"/>
              </a:lnSpc>
            </a:pPr>
            <a:r>
              <a:rPr sz="1100" spc="10" dirty="0">
                <a:latin typeface="Sarabun"/>
                <a:cs typeface="Sarabun"/>
              </a:rPr>
              <a:t>Réserves financières et fonds réservés</a:t>
            </a:r>
            <a:endParaRPr sz="1100">
              <a:latin typeface="Sarabun"/>
              <a:cs typeface="Sarabun"/>
            </a:endParaRPr>
          </a:p>
        </p:txBody>
      </p:sp>
      <p:sp>
        <p:nvSpPr>
          <p:cNvPr id="71" name="text 1"/>
          <p:cNvSpPr txBox="1"/>
          <p:nvPr/>
        </p:nvSpPr>
        <p:spPr>
          <a:xfrm>
            <a:off x="5466351" y="6531964"/>
            <a:ext cx="650636" cy="249740"/>
          </a:xfrm>
          <a:prstGeom prst="rect">
            <a:avLst/>
          </a:prstGeom>
        </p:spPr>
        <p:txBody>
          <a:bodyPr vert="horz" wrap="none" lIns="0" tIns="0" rIns="0" bIns="0" rtlCol="0">
            <a:spAutoFit/>
          </a:bodyPr>
          <a:lstStyle/>
          <a:p>
            <a:pPr marL="0">
              <a:lnSpc>
                <a:spcPct val="100000"/>
              </a:lnSpc>
            </a:pPr>
            <a:r>
              <a:rPr sz="1100" spc="10" dirty="0">
                <a:latin typeface="Sarabun Light"/>
                <a:cs typeface="Sarabun Light"/>
              </a:rPr>
              <a:t>173 695$</a:t>
            </a:r>
            <a:endParaRPr sz="1100">
              <a:latin typeface="Sarabun Light"/>
              <a:cs typeface="Sarabun Light"/>
            </a:endParaRPr>
          </a:p>
        </p:txBody>
      </p:sp>
      <p:sp>
        <p:nvSpPr>
          <p:cNvPr id="72" name="text 1"/>
          <p:cNvSpPr txBox="1"/>
          <p:nvPr/>
        </p:nvSpPr>
        <p:spPr>
          <a:xfrm>
            <a:off x="4913534" y="1074064"/>
            <a:ext cx="446738"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390 853$</a:t>
            </a:r>
            <a:endParaRPr sz="800">
              <a:latin typeface="Sarabun"/>
              <a:cs typeface="Sarabun"/>
            </a:endParaRPr>
          </a:p>
        </p:txBody>
      </p:sp>
      <p:sp>
        <p:nvSpPr>
          <p:cNvPr id="73" name="text 1"/>
          <p:cNvSpPr txBox="1"/>
          <p:nvPr/>
        </p:nvSpPr>
        <p:spPr>
          <a:xfrm>
            <a:off x="3662929" y="1377351"/>
            <a:ext cx="446738" cy="186944"/>
          </a:xfrm>
          <a:prstGeom prst="rect">
            <a:avLst/>
          </a:prstGeom>
        </p:spPr>
        <p:txBody>
          <a:bodyPr vert="horz" wrap="none" lIns="0" tIns="0" rIns="0" bIns="0" rtlCol="0">
            <a:spAutoFit/>
          </a:bodyPr>
          <a:lstStyle/>
          <a:p>
            <a:pPr marL="0">
              <a:lnSpc>
                <a:spcPct val="100000"/>
              </a:lnSpc>
            </a:pPr>
            <a:r>
              <a:rPr sz="800" b="1" spc="10" dirty="0">
                <a:latin typeface="Sarabun"/>
                <a:cs typeface="Sarabun"/>
              </a:rPr>
              <a:t>167 137$</a:t>
            </a:r>
            <a:endParaRPr sz="800">
              <a:latin typeface="Sarabun"/>
              <a:cs typeface="Sarabun"/>
            </a:endParaRPr>
          </a:p>
        </p:txBody>
      </p:sp>
      <p:sp>
        <p:nvSpPr>
          <p:cNvPr id="74" name="text 1"/>
          <p:cNvSpPr txBox="1"/>
          <p:nvPr/>
        </p:nvSpPr>
        <p:spPr>
          <a:xfrm>
            <a:off x="4573617" y="3529178"/>
            <a:ext cx="2358961" cy="549838"/>
          </a:xfrm>
          <a:prstGeom prst="rect">
            <a:avLst/>
          </a:prstGeom>
        </p:spPr>
        <p:txBody>
          <a:bodyPr vert="horz" wrap="none" lIns="0" tIns="0" rIns="0" bIns="0" rtlCol="0">
            <a:spAutoFit/>
          </a:bodyPr>
          <a:lstStyle/>
          <a:p>
            <a:pPr marL="0">
              <a:lnSpc>
                <a:spcPct val="100000"/>
              </a:lnSpc>
            </a:pPr>
            <a:r>
              <a:rPr sz="1300" b="1" spc="10" dirty="0">
                <a:latin typeface="Sarabun"/>
                <a:cs typeface="Sarabun"/>
              </a:rPr>
              <a:t>EXCÉDENT DE L’EXERCICE</a:t>
            </a:r>
            <a:endParaRPr sz="1300">
              <a:latin typeface="Sarabun"/>
              <a:cs typeface="Sarabun"/>
            </a:endParaRPr>
          </a:p>
          <a:p>
            <a:pPr marL="37593">
              <a:lnSpc>
                <a:spcPct val="100000"/>
              </a:lnSpc>
            </a:pPr>
            <a:r>
              <a:rPr sz="1200" spc="10" dirty="0">
                <a:latin typeface="Sarabun"/>
                <a:cs typeface="Sarabun"/>
              </a:rPr>
              <a:t>Budget 2023 : 156 353$                   </a:t>
            </a:r>
            <a:endParaRPr sz="1200">
              <a:latin typeface="Sarabun"/>
              <a:cs typeface="Sarabun"/>
            </a:endParaRPr>
          </a:p>
        </p:txBody>
      </p:sp>
      <p:sp>
        <p:nvSpPr>
          <p:cNvPr id="75" name="text 1"/>
          <p:cNvSpPr txBox="1"/>
          <p:nvPr/>
        </p:nvSpPr>
        <p:spPr>
          <a:xfrm>
            <a:off x="4611211" y="4014246"/>
            <a:ext cx="1519430" cy="274320"/>
          </a:xfrm>
          <a:prstGeom prst="rect">
            <a:avLst/>
          </a:prstGeom>
        </p:spPr>
        <p:txBody>
          <a:bodyPr vert="horz" wrap="none" lIns="0" tIns="0" rIns="0" bIns="0" rtlCol="0">
            <a:spAutoFit/>
          </a:bodyPr>
          <a:lstStyle/>
          <a:p>
            <a:pPr marL="0">
              <a:lnSpc>
                <a:spcPct val="100000"/>
              </a:lnSpc>
            </a:pPr>
            <a:r>
              <a:rPr sz="1200" spc="10" dirty="0">
                <a:latin typeface="Sarabun"/>
                <a:cs typeface="Sarabun"/>
              </a:rPr>
              <a:t>Réelle 2023: 716 123$</a:t>
            </a:r>
            <a:endParaRPr sz="1200">
              <a:latin typeface="Sarabun"/>
              <a:cs typeface="Sarabun"/>
            </a:endParaRPr>
          </a:p>
        </p:txBody>
      </p:sp>
      <p:sp>
        <p:nvSpPr>
          <p:cNvPr id="51" name="object 51"/>
          <p:cNvSpPr/>
          <p:nvPr/>
        </p:nvSpPr>
        <p:spPr>
          <a:xfrm>
            <a:off x="125794" y="6929476"/>
            <a:ext cx="7433408" cy="2260914"/>
          </a:xfrm>
          <a:custGeom>
            <a:avLst/>
            <a:gdLst/>
            <a:ahLst/>
            <a:cxnLst/>
            <a:rect l="l" t="t" r="r" b="b"/>
            <a:pathLst>
              <a:path w="7433408" h="2260914">
                <a:moveTo>
                  <a:pt x="0" y="295552"/>
                </a:moveTo>
                <a:lnTo>
                  <a:pt x="0" y="1"/>
                </a:lnTo>
                <a:lnTo>
                  <a:pt x="7433408" y="1"/>
                </a:lnTo>
                <a:lnTo>
                  <a:pt x="7433408" y="295552"/>
                </a:lnTo>
                <a:close/>
              </a:path>
              <a:path w="7433408" h="2260914">
                <a:moveTo>
                  <a:pt x="0" y="860296"/>
                </a:moveTo>
                <a:lnTo>
                  <a:pt x="0" y="364719"/>
                </a:lnTo>
                <a:lnTo>
                  <a:pt x="7433408" y="364719"/>
                </a:lnTo>
                <a:lnTo>
                  <a:pt x="7433408" y="860296"/>
                </a:lnTo>
                <a:close/>
              </a:path>
              <a:path w="7433408" h="2260914">
                <a:moveTo>
                  <a:pt x="0" y="1205688"/>
                </a:moveTo>
                <a:lnTo>
                  <a:pt x="0" y="929463"/>
                </a:lnTo>
                <a:lnTo>
                  <a:pt x="7433408" y="929463"/>
                </a:lnTo>
                <a:lnTo>
                  <a:pt x="7433408" y="1205688"/>
                </a:lnTo>
                <a:close/>
              </a:path>
              <a:path w="7433408" h="2260914">
                <a:moveTo>
                  <a:pt x="0" y="2260914"/>
                </a:moveTo>
                <a:lnTo>
                  <a:pt x="0" y="1984689"/>
                </a:lnTo>
                <a:lnTo>
                  <a:pt x="7433408" y="1984689"/>
                </a:lnTo>
                <a:lnTo>
                  <a:pt x="7433408" y="2260914"/>
                </a:lnTo>
                <a:close/>
              </a:path>
            </a:pathLst>
          </a:custGeom>
          <a:solidFill>
            <a:srgbClr val="E1DED0"/>
          </a:solidFill>
        </p:spPr>
        <p:txBody>
          <a:bodyPr wrap="square" lIns="0" tIns="0" rIns="0" bIns="0" rtlCol="0">
            <a:noAutofit/>
          </a:bodyPr>
          <a:lstStyle/>
          <a:p>
            <a:endParaRPr/>
          </a:p>
        </p:txBody>
      </p:sp>
      <p:sp>
        <p:nvSpPr>
          <p:cNvPr id="52" name="object 52"/>
          <p:cNvSpPr/>
          <p:nvPr/>
        </p:nvSpPr>
        <p:spPr>
          <a:xfrm>
            <a:off x="125794" y="8204331"/>
            <a:ext cx="7433408" cy="1695893"/>
          </a:xfrm>
          <a:custGeom>
            <a:avLst/>
            <a:gdLst/>
            <a:ahLst/>
            <a:cxnLst/>
            <a:rect l="l" t="t" r="r" b="b"/>
            <a:pathLst>
              <a:path w="7433408" h="1695893">
                <a:moveTo>
                  <a:pt x="0" y="285750"/>
                </a:moveTo>
                <a:lnTo>
                  <a:pt x="0" y="0"/>
                </a:lnTo>
                <a:lnTo>
                  <a:pt x="3723332" y="0"/>
                </a:lnTo>
                <a:lnTo>
                  <a:pt x="3723332" y="285750"/>
                </a:lnTo>
                <a:close/>
              </a:path>
              <a:path w="7433408" h="1695893">
                <a:moveTo>
                  <a:pt x="3792499" y="285750"/>
                </a:moveTo>
                <a:lnTo>
                  <a:pt x="3792499" y="0"/>
                </a:lnTo>
                <a:lnTo>
                  <a:pt x="7433408" y="0"/>
                </a:lnTo>
                <a:lnTo>
                  <a:pt x="7433408" y="285750"/>
                </a:lnTo>
                <a:close/>
              </a:path>
              <a:path w="7433408" h="1695893">
                <a:moveTo>
                  <a:pt x="0" y="640667"/>
                </a:moveTo>
                <a:lnTo>
                  <a:pt x="0" y="354917"/>
                </a:lnTo>
                <a:lnTo>
                  <a:pt x="3723332" y="354917"/>
                </a:lnTo>
                <a:lnTo>
                  <a:pt x="3723332" y="640667"/>
                </a:lnTo>
                <a:close/>
              </a:path>
              <a:path w="7433408" h="1695893">
                <a:moveTo>
                  <a:pt x="3792499" y="640667"/>
                </a:moveTo>
                <a:lnTo>
                  <a:pt x="3792499" y="354917"/>
                </a:lnTo>
                <a:lnTo>
                  <a:pt x="7433408" y="354917"/>
                </a:lnTo>
                <a:lnTo>
                  <a:pt x="7433408" y="640667"/>
                </a:lnTo>
                <a:close/>
              </a:path>
              <a:path w="7433408" h="1695893">
                <a:moveTo>
                  <a:pt x="0" y="1340976"/>
                </a:moveTo>
                <a:lnTo>
                  <a:pt x="0" y="1055226"/>
                </a:lnTo>
                <a:lnTo>
                  <a:pt x="3723332" y="1055226"/>
                </a:lnTo>
                <a:lnTo>
                  <a:pt x="3723332" y="1340976"/>
                </a:lnTo>
                <a:close/>
              </a:path>
              <a:path w="7433408" h="1695893">
                <a:moveTo>
                  <a:pt x="3792499" y="1340976"/>
                </a:moveTo>
                <a:lnTo>
                  <a:pt x="3792499" y="1055226"/>
                </a:lnTo>
                <a:lnTo>
                  <a:pt x="7433408" y="1055226"/>
                </a:lnTo>
                <a:lnTo>
                  <a:pt x="7433408" y="1340976"/>
                </a:lnTo>
                <a:close/>
              </a:path>
              <a:path w="7433408" h="1695893">
                <a:moveTo>
                  <a:pt x="0" y="1695893"/>
                </a:moveTo>
                <a:lnTo>
                  <a:pt x="0" y="1410143"/>
                </a:lnTo>
                <a:lnTo>
                  <a:pt x="3723332" y="1410143"/>
                </a:lnTo>
                <a:lnTo>
                  <a:pt x="3723332" y="1695893"/>
                </a:lnTo>
                <a:close/>
              </a:path>
              <a:path w="7433408" h="1695893">
                <a:moveTo>
                  <a:pt x="3792499" y="1695893"/>
                </a:moveTo>
                <a:lnTo>
                  <a:pt x="3792499" y="1410143"/>
                </a:lnTo>
                <a:lnTo>
                  <a:pt x="7433408" y="1410143"/>
                </a:lnTo>
                <a:lnTo>
                  <a:pt x="7433408" y="1695893"/>
                </a:lnTo>
                <a:close/>
              </a:path>
            </a:pathLst>
          </a:custGeom>
          <a:solidFill>
            <a:srgbClr val="EDEDED"/>
          </a:solidFill>
        </p:spPr>
        <p:txBody>
          <a:bodyPr wrap="square" lIns="0" tIns="0" rIns="0" bIns="0" rtlCol="0">
            <a:noAutofit/>
          </a:bodyPr>
          <a:lstStyle/>
          <a:p>
            <a:endParaRPr/>
          </a:p>
        </p:txBody>
      </p:sp>
      <p:sp>
        <p:nvSpPr>
          <p:cNvPr id="76" name="text 1"/>
          <p:cNvSpPr txBox="1"/>
          <p:nvPr/>
        </p:nvSpPr>
        <p:spPr>
          <a:xfrm>
            <a:off x="125794" y="6980370"/>
            <a:ext cx="2549710" cy="256931"/>
          </a:xfrm>
          <a:prstGeom prst="rect">
            <a:avLst/>
          </a:prstGeom>
        </p:spPr>
        <p:txBody>
          <a:bodyPr vert="horz" wrap="none" lIns="0" tIns="0" rIns="0" bIns="0" rtlCol="0">
            <a:spAutoFit/>
          </a:bodyPr>
          <a:lstStyle/>
          <a:p>
            <a:pPr marL="0">
              <a:lnSpc>
                <a:spcPct val="100000"/>
              </a:lnSpc>
            </a:pPr>
            <a:r>
              <a:rPr sz="1100" b="1" spc="10" dirty="0">
                <a:latin typeface="Sarabun"/>
                <a:cs typeface="Sarabun"/>
              </a:rPr>
              <a:t>RÉMUNÉRATIONS DES ÉLUS EN 2023</a:t>
            </a:r>
            <a:endParaRPr sz="1100">
              <a:latin typeface="Sarabun"/>
              <a:cs typeface="Sarabun"/>
            </a:endParaRPr>
          </a:p>
        </p:txBody>
      </p:sp>
      <p:sp>
        <p:nvSpPr>
          <p:cNvPr id="77" name="text 1"/>
          <p:cNvSpPr txBox="1"/>
          <p:nvPr/>
        </p:nvSpPr>
        <p:spPr>
          <a:xfrm>
            <a:off x="125794" y="7345088"/>
            <a:ext cx="7290683" cy="251345"/>
          </a:xfrm>
          <a:prstGeom prst="rect">
            <a:avLst/>
          </a:prstGeom>
        </p:spPr>
        <p:txBody>
          <a:bodyPr vert="horz" wrap="none" lIns="0" tIns="0" rIns="0" bIns="0" rtlCol="0">
            <a:spAutoFit/>
          </a:bodyPr>
          <a:lstStyle/>
          <a:p>
            <a:pPr marL="0">
              <a:lnSpc>
                <a:spcPct val="100000"/>
              </a:lnSpc>
            </a:pPr>
            <a:r>
              <a:rPr sz="1100" spc="10" dirty="0">
                <a:latin typeface="Sarabun"/>
                <a:cs typeface="Sarabun"/>
              </a:rPr>
              <a:t>Selon l’article 11 de la Loi sur le traitement des élus municipaux, nous vous soumettons les renseignements</a:t>
            </a:r>
            <a:endParaRPr sz="1100">
              <a:latin typeface="Sarabun"/>
              <a:cs typeface="Sarabun"/>
            </a:endParaRPr>
          </a:p>
        </p:txBody>
      </p:sp>
      <p:sp>
        <p:nvSpPr>
          <p:cNvPr id="78" name="text 1"/>
          <p:cNvSpPr txBox="1"/>
          <p:nvPr/>
        </p:nvSpPr>
        <p:spPr>
          <a:xfrm>
            <a:off x="125794" y="7535588"/>
            <a:ext cx="4840432" cy="256931"/>
          </a:xfrm>
          <a:prstGeom prst="rect">
            <a:avLst/>
          </a:prstGeom>
        </p:spPr>
        <p:txBody>
          <a:bodyPr vert="horz" wrap="none" lIns="0" tIns="0" rIns="0" bIns="0" rtlCol="0">
            <a:spAutoFit/>
          </a:bodyPr>
          <a:lstStyle/>
          <a:p>
            <a:pPr marL="0">
              <a:lnSpc>
                <a:spcPct val="100000"/>
              </a:lnSpc>
            </a:pPr>
            <a:r>
              <a:rPr sz="1100" spc="10" dirty="0">
                <a:latin typeface="Sarabun"/>
                <a:cs typeface="Sarabun"/>
              </a:rPr>
              <a:t>suivants concernant la rémunération de membres du conseil pour 2023</a:t>
            </a:r>
            <a:r>
              <a:rPr sz="1100" b="1" spc="10" dirty="0">
                <a:latin typeface="Sarabun"/>
                <a:cs typeface="Sarabun"/>
              </a:rPr>
              <a:t>.</a:t>
            </a:r>
            <a:endParaRPr sz="1100">
              <a:latin typeface="Sarabun"/>
              <a:cs typeface="Sarabun"/>
            </a:endParaRPr>
          </a:p>
        </p:txBody>
      </p:sp>
      <p:sp>
        <p:nvSpPr>
          <p:cNvPr id="79" name="text 1"/>
          <p:cNvSpPr txBox="1"/>
          <p:nvPr/>
        </p:nvSpPr>
        <p:spPr>
          <a:xfrm>
            <a:off x="125794" y="7895665"/>
            <a:ext cx="702430" cy="248519"/>
          </a:xfrm>
          <a:prstGeom prst="rect">
            <a:avLst/>
          </a:prstGeom>
        </p:spPr>
        <p:txBody>
          <a:bodyPr vert="horz" wrap="none" lIns="0" tIns="0" rIns="0" bIns="0" rtlCol="0">
            <a:spAutoFit/>
          </a:bodyPr>
          <a:lstStyle/>
          <a:p>
            <a:pPr marL="0">
              <a:lnSpc>
                <a:spcPct val="100000"/>
              </a:lnSpc>
            </a:pPr>
            <a:r>
              <a:rPr sz="1050" b="1" spc="10" dirty="0">
                <a:latin typeface="Sarabun"/>
                <a:cs typeface="Sarabun"/>
              </a:rPr>
              <a:t>MAIRESSE</a:t>
            </a:r>
            <a:endParaRPr sz="1000">
              <a:latin typeface="Sarabun"/>
              <a:cs typeface="Sarabun"/>
            </a:endParaRPr>
          </a:p>
        </p:txBody>
      </p:sp>
      <p:sp>
        <p:nvSpPr>
          <p:cNvPr id="80" name="text 1"/>
          <p:cNvSpPr txBox="1"/>
          <p:nvPr/>
        </p:nvSpPr>
        <p:spPr>
          <a:xfrm>
            <a:off x="125794" y="8245698"/>
            <a:ext cx="958445" cy="248553"/>
          </a:xfrm>
          <a:prstGeom prst="rect">
            <a:avLst/>
          </a:prstGeom>
        </p:spPr>
        <p:txBody>
          <a:bodyPr vert="horz" wrap="none" lIns="0" tIns="0" rIns="0" bIns="0" rtlCol="0">
            <a:spAutoFit/>
          </a:bodyPr>
          <a:lstStyle/>
          <a:p>
            <a:pPr marL="0">
              <a:lnSpc>
                <a:spcPct val="100000"/>
              </a:lnSpc>
            </a:pPr>
            <a:r>
              <a:rPr sz="1100" spc="10" dirty="0">
                <a:latin typeface="Sarabun Light"/>
                <a:cs typeface="Sarabun Light"/>
              </a:rPr>
              <a:t>Rémunération</a:t>
            </a:r>
            <a:endParaRPr sz="1100">
              <a:latin typeface="Sarabun Light"/>
              <a:cs typeface="Sarabun Light"/>
            </a:endParaRPr>
          </a:p>
        </p:txBody>
      </p:sp>
      <p:sp>
        <p:nvSpPr>
          <p:cNvPr id="81" name="text 1"/>
          <p:cNvSpPr txBox="1"/>
          <p:nvPr/>
        </p:nvSpPr>
        <p:spPr>
          <a:xfrm>
            <a:off x="5473467" y="8245698"/>
            <a:ext cx="564744" cy="248553"/>
          </a:xfrm>
          <a:prstGeom prst="rect">
            <a:avLst/>
          </a:prstGeom>
        </p:spPr>
        <p:txBody>
          <a:bodyPr vert="horz" wrap="none" lIns="0" tIns="0" rIns="0" bIns="0" rtlCol="0">
            <a:spAutoFit/>
          </a:bodyPr>
          <a:lstStyle/>
          <a:p>
            <a:pPr marL="0">
              <a:lnSpc>
                <a:spcPct val="100000"/>
              </a:lnSpc>
            </a:pPr>
            <a:r>
              <a:rPr sz="1100" spc="10" dirty="0">
                <a:latin typeface="Sarabun Light"/>
                <a:cs typeface="Sarabun Light"/>
              </a:rPr>
              <a:t>13 054$</a:t>
            </a:r>
            <a:endParaRPr sz="1100">
              <a:latin typeface="Sarabun Light"/>
              <a:cs typeface="Sarabun Light"/>
            </a:endParaRPr>
          </a:p>
        </p:txBody>
      </p:sp>
      <p:sp>
        <p:nvSpPr>
          <p:cNvPr id="82" name="text 1"/>
          <p:cNvSpPr txBox="1"/>
          <p:nvPr/>
        </p:nvSpPr>
        <p:spPr>
          <a:xfrm>
            <a:off x="125794" y="8600616"/>
            <a:ext cx="1579157" cy="251346"/>
          </a:xfrm>
          <a:prstGeom prst="rect">
            <a:avLst/>
          </a:prstGeom>
        </p:spPr>
        <p:txBody>
          <a:bodyPr vert="horz" wrap="none" lIns="0" tIns="0" rIns="0" bIns="0" rtlCol="0">
            <a:spAutoFit/>
          </a:bodyPr>
          <a:lstStyle/>
          <a:p>
            <a:pPr marL="0">
              <a:lnSpc>
                <a:spcPct val="100000"/>
              </a:lnSpc>
            </a:pPr>
            <a:r>
              <a:rPr sz="1100" spc="10" dirty="0">
                <a:latin typeface="Sarabun"/>
                <a:cs typeface="Sarabun"/>
              </a:rPr>
              <a:t>Allocation de dépenses</a:t>
            </a:r>
            <a:endParaRPr sz="1100">
              <a:latin typeface="Sarabun"/>
              <a:cs typeface="Sarabun"/>
            </a:endParaRPr>
          </a:p>
        </p:txBody>
      </p:sp>
      <p:sp>
        <p:nvSpPr>
          <p:cNvPr id="83" name="text 1"/>
          <p:cNvSpPr txBox="1"/>
          <p:nvPr/>
        </p:nvSpPr>
        <p:spPr>
          <a:xfrm>
            <a:off x="5535826" y="8600616"/>
            <a:ext cx="440209" cy="248553"/>
          </a:xfrm>
          <a:prstGeom prst="rect">
            <a:avLst/>
          </a:prstGeom>
        </p:spPr>
        <p:txBody>
          <a:bodyPr vert="horz" wrap="none" lIns="0" tIns="0" rIns="0" bIns="0" rtlCol="0">
            <a:spAutoFit/>
          </a:bodyPr>
          <a:lstStyle/>
          <a:p>
            <a:pPr marL="0">
              <a:lnSpc>
                <a:spcPct val="100000"/>
              </a:lnSpc>
            </a:pPr>
            <a:r>
              <a:rPr sz="1100" spc="10" dirty="0">
                <a:latin typeface="Sarabun Light"/>
                <a:cs typeface="Sarabun Light"/>
              </a:rPr>
              <a:t>6526$</a:t>
            </a:r>
            <a:endParaRPr sz="1100">
              <a:latin typeface="Sarabun Light"/>
              <a:cs typeface="Sarabun Light"/>
            </a:endParaRPr>
          </a:p>
        </p:txBody>
      </p:sp>
      <p:sp>
        <p:nvSpPr>
          <p:cNvPr id="84" name="text 1"/>
          <p:cNvSpPr txBox="1"/>
          <p:nvPr/>
        </p:nvSpPr>
        <p:spPr>
          <a:xfrm>
            <a:off x="125794" y="8950891"/>
            <a:ext cx="1180028" cy="248518"/>
          </a:xfrm>
          <a:prstGeom prst="rect">
            <a:avLst/>
          </a:prstGeom>
        </p:spPr>
        <p:txBody>
          <a:bodyPr vert="horz" wrap="none" lIns="0" tIns="0" rIns="0" bIns="0" rtlCol="0">
            <a:spAutoFit/>
          </a:bodyPr>
          <a:lstStyle/>
          <a:p>
            <a:pPr marL="0">
              <a:lnSpc>
                <a:spcPct val="100000"/>
              </a:lnSpc>
            </a:pPr>
            <a:r>
              <a:rPr sz="1050" b="1" spc="10" dirty="0">
                <a:latin typeface="Sarabun"/>
                <a:cs typeface="Sarabun"/>
              </a:rPr>
              <a:t>CONSEILLERS (6)</a:t>
            </a:r>
            <a:endParaRPr sz="1000">
              <a:latin typeface="Sarabun"/>
              <a:cs typeface="Sarabun"/>
            </a:endParaRPr>
          </a:p>
        </p:txBody>
      </p:sp>
      <p:sp>
        <p:nvSpPr>
          <p:cNvPr id="85" name="text 1"/>
          <p:cNvSpPr txBox="1"/>
          <p:nvPr/>
        </p:nvSpPr>
        <p:spPr>
          <a:xfrm>
            <a:off x="125794" y="9300925"/>
            <a:ext cx="1518704" cy="251346"/>
          </a:xfrm>
          <a:prstGeom prst="rect">
            <a:avLst/>
          </a:prstGeom>
        </p:spPr>
        <p:txBody>
          <a:bodyPr vert="horz" wrap="none" lIns="0" tIns="0" rIns="0" bIns="0" rtlCol="0">
            <a:spAutoFit/>
          </a:bodyPr>
          <a:lstStyle/>
          <a:p>
            <a:pPr marL="0">
              <a:lnSpc>
                <a:spcPct val="100000"/>
              </a:lnSpc>
            </a:pPr>
            <a:r>
              <a:rPr sz="1100" spc="10" dirty="0">
                <a:latin typeface="Sarabun"/>
                <a:cs typeface="Sarabun"/>
              </a:rPr>
              <a:t>Rémunération de base</a:t>
            </a:r>
            <a:endParaRPr sz="1100">
              <a:latin typeface="Sarabun"/>
              <a:cs typeface="Sarabun"/>
            </a:endParaRPr>
          </a:p>
        </p:txBody>
      </p:sp>
      <p:sp>
        <p:nvSpPr>
          <p:cNvPr id="86" name="text 1"/>
          <p:cNvSpPr txBox="1"/>
          <p:nvPr/>
        </p:nvSpPr>
        <p:spPr>
          <a:xfrm>
            <a:off x="5471830" y="9300925"/>
            <a:ext cx="567536" cy="251346"/>
          </a:xfrm>
          <a:prstGeom prst="rect">
            <a:avLst/>
          </a:prstGeom>
        </p:spPr>
        <p:txBody>
          <a:bodyPr vert="horz" wrap="none" lIns="0" tIns="0" rIns="0" bIns="0" rtlCol="0">
            <a:spAutoFit/>
          </a:bodyPr>
          <a:lstStyle/>
          <a:p>
            <a:pPr marL="0">
              <a:lnSpc>
                <a:spcPct val="100000"/>
              </a:lnSpc>
            </a:pPr>
            <a:r>
              <a:rPr sz="1100" spc="10" dirty="0">
                <a:latin typeface="Sarabun"/>
                <a:cs typeface="Sarabun"/>
              </a:rPr>
              <a:t>19 314$</a:t>
            </a:r>
            <a:endParaRPr sz="1100">
              <a:latin typeface="Sarabun"/>
              <a:cs typeface="Sarabun"/>
            </a:endParaRPr>
          </a:p>
        </p:txBody>
      </p:sp>
      <p:sp>
        <p:nvSpPr>
          <p:cNvPr id="87" name="text 1"/>
          <p:cNvSpPr txBox="1"/>
          <p:nvPr/>
        </p:nvSpPr>
        <p:spPr>
          <a:xfrm>
            <a:off x="125794" y="9655842"/>
            <a:ext cx="1579157" cy="251346"/>
          </a:xfrm>
          <a:prstGeom prst="rect">
            <a:avLst/>
          </a:prstGeom>
        </p:spPr>
        <p:txBody>
          <a:bodyPr vert="horz" wrap="none" lIns="0" tIns="0" rIns="0" bIns="0" rtlCol="0">
            <a:spAutoFit/>
          </a:bodyPr>
          <a:lstStyle/>
          <a:p>
            <a:pPr marL="0">
              <a:lnSpc>
                <a:spcPct val="100000"/>
              </a:lnSpc>
            </a:pPr>
            <a:r>
              <a:rPr sz="1100" spc="10" dirty="0">
                <a:latin typeface="Sarabun"/>
                <a:cs typeface="Sarabun"/>
              </a:rPr>
              <a:t>Allocation de dépenses</a:t>
            </a:r>
            <a:endParaRPr sz="1100">
              <a:latin typeface="Sarabun"/>
              <a:cs typeface="Sarabun"/>
            </a:endParaRPr>
          </a:p>
        </p:txBody>
      </p:sp>
      <p:sp>
        <p:nvSpPr>
          <p:cNvPr id="88" name="text 1"/>
          <p:cNvSpPr txBox="1"/>
          <p:nvPr/>
        </p:nvSpPr>
        <p:spPr>
          <a:xfrm>
            <a:off x="5534189" y="9655842"/>
            <a:ext cx="442862" cy="251346"/>
          </a:xfrm>
          <a:prstGeom prst="rect">
            <a:avLst/>
          </a:prstGeom>
        </p:spPr>
        <p:txBody>
          <a:bodyPr vert="horz" wrap="none" lIns="0" tIns="0" rIns="0" bIns="0" rtlCol="0">
            <a:spAutoFit/>
          </a:bodyPr>
          <a:lstStyle/>
          <a:p>
            <a:pPr marL="0">
              <a:lnSpc>
                <a:spcPct val="100000"/>
              </a:lnSpc>
            </a:pPr>
            <a:r>
              <a:rPr sz="1100" spc="10" dirty="0">
                <a:latin typeface="Sarabun"/>
                <a:cs typeface="Sarabun"/>
              </a:rPr>
              <a:t>9655$</a:t>
            </a:r>
            <a:endParaRPr sz="1100">
              <a:latin typeface="Sarabun"/>
              <a:cs typeface="Sarabu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3F47B3C-0B6E-E6F5-532D-3D37BD212D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178" b="24283"/>
          <a:stretch/>
        </p:blipFill>
        <p:spPr>
          <a:xfrm>
            <a:off x="377787" y="311602"/>
            <a:ext cx="2896277" cy="921556"/>
          </a:xfrm>
          <a:prstGeom prst="rect">
            <a:avLst/>
          </a:prstGeom>
        </p:spPr>
      </p:pic>
      <p:sp>
        <p:nvSpPr>
          <p:cNvPr id="2" name="ZoneTexte 1">
            <a:extLst>
              <a:ext uri="{FF2B5EF4-FFF2-40B4-BE49-F238E27FC236}">
                <a16:creationId xmlns:a16="http://schemas.microsoft.com/office/drawing/2014/main" id="{6D7D78D6-5102-65CA-EC6C-3204EFFCCB6C}"/>
              </a:ext>
            </a:extLst>
          </p:cNvPr>
          <p:cNvSpPr txBox="1"/>
          <p:nvPr/>
        </p:nvSpPr>
        <p:spPr>
          <a:xfrm>
            <a:off x="1" y="6901555"/>
            <a:ext cx="7772399" cy="1694246"/>
          </a:xfrm>
          <a:prstGeom prst="rect">
            <a:avLst/>
          </a:prstGeom>
          <a:solidFill>
            <a:srgbClr val="5D7563"/>
          </a:solidFill>
        </p:spPr>
        <p:txBody>
          <a:bodyPr wrap="square">
            <a:spAutoFit/>
          </a:bodyPr>
          <a:lstStyle/>
          <a:p>
            <a:pPr algn="ctr"/>
            <a:r>
              <a:rPr lang="fr-CA" sz="2974" dirty="0">
                <a:solidFill>
                  <a:schemeClr val="bg1"/>
                </a:solidFill>
                <a:latin typeface="Mosk Bold 700" panose="02000506000000020004" pitchFamily="2" charset="0"/>
                <a:ea typeface="Times New Roman" panose="02020603050405020304" pitchFamily="18" charset="0"/>
                <a:cs typeface="Sarabun" panose="00000500000000000000" pitchFamily="2" charset="-34"/>
              </a:rPr>
              <a:t>Comptes de taxes municipales</a:t>
            </a:r>
          </a:p>
          <a:p>
            <a:r>
              <a:rPr lang="fr-CA" sz="1487" dirty="0">
                <a:solidFill>
                  <a:schemeClr val="bg1"/>
                </a:solidFill>
                <a:latin typeface="Sarabun" panose="00000500000000000000" pitchFamily="2" charset="-34"/>
                <a:ea typeface="Times New Roman" panose="02020603050405020304" pitchFamily="18" charset="0"/>
                <a:cs typeface="Sarabun" panose="00000500000000000000" pitchFamily="2" charset="-34"/>
              </a:rPr>
              <a:t>. Voici les dates des 4 versements à effectuer:</a:t>
            </a:r>
          </a:p>
          <a:p>
            <a:pPr lvl="1"/>
            <a:r>
              <a:rPr lang="fr-CA" sz="1487" dirty="0">
                <a:solidFill>
                  <a:schemeClr val="bg1"/>
                </a:solidFill>
                <a:latin typeface="Sarabun" panose="00000500000000000000" pitchFamily="2" charset="-34"/>
                <a:ea typeface="Times New Roman" panose="02020603050405020304" pitchFamily="18" charset="0"/>
                <a:cs typeface="Sarabun" panose="00000500000000000000" pitchFamily="2" charset="-34"/>
              </a:rPr>
              <a:t>1er 30 mars 2024</a:t>
            </a:r>
          </a:p>
          <a:p>
            <a:pPr lvl="1"/>
            <a:r>
              <a:rPr lang="fr-CA" sz="1487" dirty="0">
                <a:solidFill>
                  <a:schemeClr val="bg1"/>
                </a:solidFill>
                <a:latin typeface="Sarabun" panose="00000500000000000000" pitchFamily="2" charset="-34"/>
                <a:ea typeface="Times New Roman" panose="02020603050405020304" pitchFamily="18" charset="0"/>
                <a:cs typeface="Sarabun" panose="00000500000000000000" pitchFamily="2" charset="-34"/>
              </a:rPr>
              <a:t>2</a:t>
            </a:r>
            <a:r>
              <a:rPr lang="fr-CA" sz="1487" baseline="30000" dirty="0">
                <a:solidFill>
                  <a:schemeClr val="bg1"/>
                </a:solidFill>
                <a:latin typeface="Sarabun" panose="00000500000000000000" pitchFamily="2" charset="-34"/>
                <a:ea typeface="Times New Roman" panose="02020603050405020304" pitchFamily="18" charset="0"/>
                <a:cs typeface="Sarabun" panose="00000500000000000000" pitchFamily="2" charset="-34"/>
              </a:rPr>
              <a:t>e</a:t>
            </a:r>
            <a:r>
              <a:rPr lang="fr-CA" sz="1487" dirty="0">
                <a:solidFill>
                  <a:schemeClr val="bg1"/>
                </a:solidFill>
                <a:latin typeface="Sarabun" panose="00000500000000000000" pitchFamily="2" charset="-34"/>
                <a:ea typeface="Times New Roman" panose="02020603050405020304" pitchFamily="18" charset="0"/>
                <a:cs typeface="Sarabun" panose="00000500000000000000" pitchFamily="2" charset="-34"/>
              </a:rPr>
              <a:t> 30 juin 2024</a:t>
            </a:r>
          </a:p>
          <a:p>
            <a:pPr lvl="1"/>
            <a:r>
              <a:rPr lang="fr-CA" sz="1487" dirty="0">
                <a:solidFill>
                  <a:schemeClr val="bg1"/>
                </a:solidFill>
                <a:latin typeface="Sarabun" panose="00000500000000000000" pitchFamily="2" charset="-34"/>
                <a:ea typeface="Times New Roman" panose="02020603050405020304" pitchFamily="18" charset="0"/>
                <a:cs typeface="Sarabun" panose="00000500000000000000" pitchFamily="2" charset="-34"/>
              </a:rPr>
              <a:t>3</a:t>
            </a:r>
            <a:r>
              <a:rPr lang="fr-CA" sz="1487" baseline="30000" dirty="0">
                <a:solidFill>
                  <a:schemeClr val="bg1"/>
                </a:solidFill>
                <a:latin typeface="Sarabun" panose="00000500000000000000" pitchFamily="2" charset="-34"/>
                <a:ea typeface="Times New Roman" panose="02020603050405020304" pitchFamily="18" charset="0"/>
                <a:cs typeface="Sarabun" panose="00000500000000000000" pitchFamily="2" charset="-34"/>
              </a:rPr>
              <a:t>e</a:t>
            </a:r>
            <a:r>
              <a:rPr lang="fr-CA" sz="1487" dirty="0">
                <a:solidFill>
                  <a:schemeClr val="bg1"/>
                </a:solidFill>
                <a:latin typeface="Sarabun" panose="00000500000000000000" pitchFamily="2" charset="-34"/>
                <a:ea typeface="Times New Roman" panose="02020603050405020304" pitchFamily="18" charset="0"/>
                <a:cs typeface="Sarabun" panose="00000500000000000000" pitchFamily="2" charset="-34"/>
              </a:rPr>
              <a:t> 30 septembre 2024</a:t>
            </a:r>
          </a:p>
          <a:p>
            <a:pPr lvl="1"/>
            <a:r>
              <a:rPr lang="fr-CA" sz="1487" dirty="0">
                <a:solidFill>
                  <a:schemeClr val="bg1"/>
                </a:solidFill>
                <a:latin typeface="Sarabun" panose="00000500000000000000" pitchFamily="2" charset="-34"/>
                <a:ea typeface="Times New Roman" panose="02020603050405020304" pitchFamily="18" charset="0"/>
                <a:cs typeface="Sarabun" panose="00000500000000000000" pitchFamily="2" charset="-34"/>
              </a:rPr>
              <a:t>4</a:t>
            </a:r>
            <a:r>
              <a:rPr lang="fr-CA" sz="1487" baseline="30000" dirty="0">
                <a:solidFill>
                  <a:schemeClr val="bg1"/>
                </a:solidFill>
                <a:latin typeface="Sarabun" panose="00000500000000000000" pitchFamily="2" charset="-34"/>
                <a:ea typeface="Times New Roman" panose="02020603050405020304" pitchFamily="18" charset="0"/>
                <a:cs typeface="Sarabun" panose="00000500000000000000" pitchFamily="2" charset="-34"/>
              </a:rPr>
              <a:t>e</a:t>
            </a:r>
            <a:r>
              <a:rPr lang="fr-CA" sz="1487" dirty="0">
                <a:solidFill>
                  <a:schemeClr val="bg1"/>
                </a:solidFill>
                <a:latin typeface="Sarabun" panose="00000500000000000000" pitchFamily="2" charset="-34"/>
                <a:ea typeface="Times New Roman" panose="02020603050405020304" pitchFamily="18" charset="0"/>
                <a:cs typeface="Sarabun" panose="00000500000000000000" pitchFamily="2" charset="-34"/>
              </a:rPr>
              <a:t> 30 novembre 2024</a:t>
            </a:r>
            <a:endParaRPr lang="fr-CA" sz="1275" dirty="0">
              <a:solidFill>
                <a:schemeClr val="bg1"/>
              </a:solidFill>
              <a:latin typeface="Sarabun" panose="00000500000000000000" pitchFamily="2" charset="-34"/>
              <a:ea typeface="Times New Roman" panose="02020603050405020304" pitchFamily="18" charset="0"/>
              <a:cs typeface="Sarabun" panose="00000500000000000000" pitchFamily="2" charset="-34"/>
            </a:endParaRPr>
          </a:p>
        </p:txBody>
      </p:sp>
      <p:sp>
        <p:nvSpPr>
          <p:cNvPr id="5" name="Sous-titre 4">
            <a:extLst>
              <a:ext uri="{FF2B5EF4-FFF2-40B4-BE49-F238E27FC236}">
                <a16:creationId xmlns:a16="http://schemas.microsoft.com/office/drawing/2014/main" id="{D8ADC86A-7B6A-1F24-8CC8-AC8A5015200D}"/>
              </a:ext>
            </a:extLst>
          </p:cNvPr>
          <p:cNvSpPr>
            <a:spLocks noGrp="1"/>
          </p:cNvSpPr>
          <p:nvPr>
            <p:ph type="subTitle" idx="1"/>
          </p:nvPr>
        </p:nvSpPr>
        <p:spPr>
          <a:xfrm flipV="1">
            <a:off x="1094374" y="7618721"/>
            <a:ext cx="5522962" cy="202054"/>
          </a:xfrm>
        </p:spPr>
        <p:txBody>
          <a:bodyPr>
            <a:normAutofit fontScale="25000" lnSpcReduction="20000"/>
          </a:bodyPr>
          <a:lstStyle/>
          <a:p>
            <a:endParaRPr lang="fr-CA" dirty="0"/>
          </a:p>
        </p:txBody>
      </p:sp>
      <p:pic>
        <p:nvPicPr>
          <p:cNvPr id="8" name="Espace réservé du contenu 5">
            <a:extLst>
              <a:ext uri="{FF2B5EF4-FFF2-40B4-BE49-F238E27FC236}">
                <a16:creationId xmlns:a16="http://schemas.microsoft.com/office/drawing/2014/main" id="{EBAF5F7F-D243-D122-0130-DC2A9B6445F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459653"/>
            <a:ext cx="7665023" cy="5441901"/>
          </a:xfrm>
          <a:prstGeom prst="rect">
            <a:avLst/>
          </a:prstGeom>
        </p:spPr>
      </p:pic>
    </p:spTree>
    <p:extLst>
      <p:ext uri="{BB962C8B-B14F-4D97-AF65-F5344CB8AC3E}">
        <p14:creationId xmlns:p14="http://schemas.microsoft.com/office/powerpoint/2010/main" val="911188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494C0F-E641-A18B-839F-FA70A2ABBB62}"/>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E3C2B46D-3003-5A55-1C1A-2A0D6C96617D}"/>
              </a:ext>
            </a:extLst>
          </p:cNvPr>
          <p:cNvSpPr>
            <a:spLocks noGrp="1"/>
          </p:cNvSpPr>
          <p:nvPr>
            <p:ph idx="1"/>
          </p:nvPr>
        </p:nvSpPr>
        <p:spPr/>
        <p:txBody>
          <a:bodyPr/>
          <a:lstStyle/>
          <a:p>
            <a:endParaRPr lang="fr-CA"/>
          </a:p>
        </p:txBody>
      </p:sp>
      <p:pic>
        <p:nvPicPr>
          <p:cNvPr id="5" name="Image 4">
            <a:extLst>
              <a:ext uri="{FF2B5EF4-FFF2-40B4-BE49-F238E27FC236}">
                <a16:creationId xmlns:a16="http://schemas.microsoft.com/office/drawing/2014/main" id="{7469ABE9-F298-543F-E7F6-CA29505E69C2}"/>
              </a:ext>
            </a:extLst>
          </p:cNvPr>
          <p:cNvPicPr>
            <a:picLocks noChangeAspect="1"/>
          </p:cNvPicPr>
          <p:nvPr/>
        </p:nvPicPr>
        <p:blipFill>
          <a:blip r:embed="rId2"/>
          <a:stretch>
            <a:fillRect/>
          </a:stretch>
        </p:blipFill>
        <p:spPr>
          <a:xfrm>
            <a:off x="15159" y="37797"/>
            <a:ext cx="8419334" cy="10895608"/>
          </a:xfrm>
          <a:prstGeom prst="rect">
            <a:avLst/>
          </a:prstGeom>
        </p:spPr>
      </p:pic>
      <p:sp>
        <p:nvSpPr>
          <p:cNvPr id="12" name="ZoneTexte 11">
            <a:extLst>
              <a:ext uri="{FF2B5EF4-FFF2-40B4-BE49-F238E27FC236}">
                <a16:creationId xmlns:a16="http://schemas.microsoft.com/office/drawing/2014/main" id="{6571E379-7F1D-85D7-39F7-49D147D7051F}"/>
              </a:ext>
            </a:extLst>
          </p:cNvPr>
          <p:cNvSpPr txBox="1"/>
          <p:nvPr/>
        </p:nvSpPr>
        <p:spPr>
          <a:xfrm>
            <a:off x="342429" y="119188"/>
            <a:ext cx="7283027" cy="484620"/>
          </a:xfrm>
          <a:prstGeom prst="rect">
            <a:avLst/>
          </a:prstGeom>
          <a:solidFill>
            <a:srgbClr val="A35029"/>
          </a:solidFill>
        </p:spPr>
        <p:txBody>
          <a:bodyPr wrap="square" rtlCol="0">
            <a:spAutoFit/>
          </a:bodyPr>
          <a:lstStyle/>
          <a:p>
            <a:pPr algn="ctr"/>
            <a:r>
              <a:rPr lang="fr-CA" sz="2549" dirty="0">
                <a:solidFill>
                  <a:schemeClr val="bg1"/>
                </a:solidFill>
                <a:latin typeface="Mosk Bold 700" panose="02000506000000020004" pitchFamily="2" charset="0"/>
              </a:rPr>
              <a:t>ANNONCES CLASSÉES</a:t>
            </a:r>
          </a:p>
        </p:txBody>
      </p:sp>
    </p:spTree>
    <p:extLst>
      <p:ext uri="{BB962C8B-B14F-4D97-AF65-F5344CB8AC3E}">
        <p14:creationId xmlns:p14="http://schemas.microsoft.com/office/powerpoint/2010/main" val="120091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E0A1EC2-4D77-F5B6-6620-E9F3979A394D}"/>
              </a:ext>
            </a:extLst>
          </p:cNvPr>
          <p:cNvPicPr>
            <a:picLocks noChangeAspect="1"/>
          </p:cNvPicPr>
          <p:nvPr/>
        </p:nvPicPr>
        <p:blipFill rotWithShape="1">
          <a:blip r:embed="rId2"/>
          <a:srcRect l="7344" t="10322" r="7829" b="32675"/>
          <a:stretch/>
        </p:blipFill>
        <p:spPr>
          <a:xfrm>
            <a:off x="0" y="47413"/>
            <a:ext cx="7772400" cy="8839201"/>
          </a:xfrm>
          <a:prstGeom prst="rect">
            <a:avLst/>
          </a:prstGeom>
        </p:spPr>
      </p:pic>
    </p:spTree>
    <p:extLst>
      <p:ext uri="{BB962C8B-B14F-4D97-AF65-F5344CB8AC3E}">
        <p14:creationId xmlns:p14="http://schemas.microsoft.com/office/powerpoint/2010/main" val="3856135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53"/>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FFFFFF"/>
          </a:solidFill>
        </p:spPr>
        <p:txBody>
          <a:bodyPr wrap="square" lIns="0" tIns="0" rIns="0" bIns="0" rtlCol="0">
            <a:noAutofit/>
          </a:bodyPr>
          <a:lstStyle/>
          <a:p>
            <a:endParaRPr/>
          </a:p>
        </p:txBody>
      </p:sp>
      <p:sp>
        <p:nvSpPr>
          <p:cNvPr id="54" name="object 54"/>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close/>
              </a:path>
            </a:pathLst>
          </a:custGeom>
          <a:solidFill>
            <a:srgbClr val="E1DED0"/>
          </a:solidFill>
        </p:spPr>
        <p:txBody>
          <a:bodyPr wrap="square" lIns="0" tIns="0" rIns="0" bIns="0" rtlCol="0">
            <a:noAutofit/>
          </a:bodyPr>
          <a:lstStyle/>
          <a:p>
            <a:endParaRPr/>
          </a:p>
        </p:txBody>
      </p:sp>
      <p:sp>
        <p:nvSpPr>
          <p:cNvPr id="55" name="object 55"/>
          <p:cNvSpPr/>
          <p:nvPr/>
        </p:nvSpPr>
        <p:spPr>
          <a:xfrm>
            <a:off x="163145" y="180183"/>
            <a:ext cx="7446109" cy="476250"/>
          </a:xfrm>
          <a:custGeom>
            <a:avLst/>
            <a:gdLst/>
            <a:ahLst/>
            <a:cxnLst/>
            <a:rect l="l" t="t" r="r" b="b"/>
            <a:pathLst>
              <a:path w="7446109" h="476250">
                <a:moveTo>
                  <a:pt x="0" y="0"/>
                </a:moveTo>
                <a:lnTo>
                  <a:pt x="0" y="476250"/>
                </a:lnTo>
                <a:lnTo>
                  <a:pt x="7446109" y="476250"/>
                </a:lnTo>
                <a:lnTo>
                  <a:pt x="7446109" y="0"/>
                </a:lnTo>
                <a:lnTo>
                  <a:pt x="0" y="0"/>
                </a:lnTo>
                <a:close/>
              </a:path>
            </a:pathLst>
          </a:custGeom>
          <a:solidFill>
            <a:srgbClr val="E1DED0"/>
          </a:solidFill>
        </p:spPr>
        <p:txBody>
          <a:bodyPr wrap="square" lIns="0" tIns="0" rIns="0" bIns="0" rtlCol="0">
            <a:noAutofit/>
          </a:bodyPr>
          <a:lstStyle/>
          <a:p>
            <a:endParaRPr/>
          </a:p>
        </p:txBody>
      </p:sp>
      <p:sp>
        <p:nvSpPr>
          <p:cNvPr id="56" name="object 56"/>
          <p:cNvSpPr/>
          <p:nvPr/>
        </p:nvSpPr>
        <p:spPr>
          <a:xfrm>
            <a:off x="163145" y="734786"/>
            <a:ext cx="7446109" cy="3924727"/>
          </a:xfrm>
          <a:custGeom>
            <a:avLst/>
            <a:gdLst/>
            <a:ahLst/>
            <a:cxnLst/>
            <a:rect l="l" t="t" r="r" b="b"/>
            <a:pathLst>
              <a:path w="7446109" h="3924727">
                <a:moveTo>
                  <a:pt x="0" y="285750"/>
                </a:moveTo>
                <a:lnTo>
                  <a:pt x="0" y="0"/>
                </a:lnTo>
                <a:lnTo>
                  <a:pt x="7446109" y="0"/>
                </a:lnTo>
                <a:lnTo>
                  <a:pt x="7446109" y="285750"/>
                </a:lnTo>
                <a:close/>
              </a:path>
              <a:path w="7446109" h="3924727">
                <a:moveTo>
                  <a:pt x="0" y="649851"/>
                </a:moveTo>
                <a:lnTo>
                  <a:pt x="0" y="364101"/>
                </a:lnTo>
                <a:lnTo>
                  <a:pt x="7446109" y="364101"/>
                </a:lnTo>
                <a:lnTo>
                  <a:pt x="7446109" y="649851"/>
                </a:lnTo>
                <a:close/>
              </a:path>
              <a:path w="7446109" h="3924727">
                <a:moveTo>
                  <a:pt x="0" y="1013953"/>
                </a:moveTo>
                <a:lnTo>
                  <a:pt x="0" y="728203"/>
                </a:lnTo>
                <a:lnTo>
                  <a:pt x="7446109" y="728203"/>
                </a:lnTo>
                <a:lnTo>
                  <a:pt x="7446109" y="1013953"/>
                </a:lnTo>
                <a:close/>
              </a:path>
              <a:path w="7446109" h="3924727">
                <a:moveTo>
                  <a:pt x="0" y="1406649"/>
                </a:moveTo>
                <a:lnTo>
                  <a:pt x="0" y="1092306"/>
                </a:lnTo>
                <a:lnTo>
                  <a:pt x="7446109" y="1092306"/>
                </a:lnTo>
                <a:lnTo>
                  <a:pt x="7446109" y="1406649"/>
                </a:lnTo>
                <a:close/>
              </a:path>
              <a:path w="7446109" h="3924727">
                <a:moveTo>
                  <a:pt x="0" y="1799344"/>
                </a:moveTo>
                <a:lnTo>
                  <a:pt x="0" y="1485001"/>
                </a:lnTo>
                <a:lnTo>
                  <a:pt x="7446109" y="1485001"/>
                </a:lnTo>
                <a:lnTo>
                  <a:pt x="7446109" y="1799344"/>
                </a:lnTo>
                <a:close/>
              </a:path>
              <a:path w="7446109" h="3924727">
                <a:moveTo>
                  <a:pt x="0" y="2192040"/>
                </a:moveTo>
                <a:lnTo>
                  <a:pt x="0" y="1877696"/>
                </a:lnTo>
                <a:lnTo>
                  <a:pt x="7446109" y="1877696"/>
                </a:lnTo>
                <a:lnTo>
                  <a:pt x="7446109" y="2192040"/>
                </a:lnTo>
                <a:close/>
              </a:path>
              <a:path w="7446109" h="3924727">
                <a:moveTo>
                  <a:pt x="0" y="2584734"/>
                </a:moveTo>
                <a:lnTo>
                  <a:pt x="0" y="2270391"/>
                </a:lnTo>
                <a:lnTo>
                  <a:pt x="7446109" y="2270391"/>
                </a:lnTo>
                <a:lnTo>
                  <a:pt x="7446109" y="2584734"/>
                </a:lnTo>
                <a:close/>
              </a:path>
              <a:path w="7446109" h="3924727">
                <a:moveTo>
                  <a:pt x="0" y="2977429"/>
                </a:moveTo>
                <a:lnTo>
                  <a:pt x="0" y="2663086"/>
                </a:lnTo>
                <a:lnTo>
                  <a:pt x="7446109" y="2663086"/>
                </a:lnTo>
                <a:lnTo>
                  <a:pt x="7446109" y="2977429"/>
                </a:lnTo>
                <a:close/>
              </a:path>
              <a:path w="7446109" h="3924727">
                <a:moveTo>
                  <a:pt x="0" y="3370124"/>
                </a:moveTo>
                <a:lnTo>
                  <a:pt x="0" y="3055782"/>
                </a:lnTo>
                <a:lnTo>
                  <a:pt x="7446109" y="3055782"/>
                </a:lnTo>
                <a:lnTo>
                  <a:pt x="7446109" y="3370124"/>
                </a:lnTo>
                <a:close/>
              </a:path>
              <a:path w="7446109" h="3924727">
                <a:moveTo>
                  <a:pt x="0" y="3924727"/>
                </a:moveTo>
                <a:lnTo>
                  <a:pt x="0" y="3448477"/>
                </a:lnTo>
                <a:lnTo>
                  <a:pt x="7446109" y="3448477"/>
                </a:lnTo>
                <a:lnTo>
                  <a:pt x="7446109" y="3924727"/>
                </a:lnTo>
                <a:close/>
              </a:path>
            </a:pathLst>
          </a:custGeom>
          <a:solidFill>
            <a:srgbClr val="EDEDED"/>
          </a:solidFill>
        </p:spPr>
        <p:txBody>
          <a:bodyPr wrap="square" lIns="0" tIns="0" rIns="0" bIns="0" rtlCol="0">
            <a:noAutofit/>
          </a:bodyPr>
          <a:lstStyle/>
          <a:p>
            <a:endParaRPr/>
          </a:p>
        </p:txBody>
      </p:sp>
      <p:sp>
        <p:nvSpPr>
          <p:cNvPr id="2" name="text 1"/>
          <p:cNvSpPr txBox="1"/>
          <p:nvPr/>
        </p:nvSpPr>
        <p:spPr>
          <a:xfrm>
            <a:off x="163145" y="220839"/>
            <a:ext cx="1939973" cy="258158"/>
          </a:xfrm>
          <a:prstGeom prst="rect">
            <a:avLst/>
          </a:prstGeom>
        </p:spPr>
        <p:txBody>
          <a:bodyPr vert="horz" wrap="none" lIns="0" tIns="0" rIns="0" bIns="0" rtlCol="0">
            <a:spAutoFit/>
          </a:bodyPr>
          <a:lstStyle/>
          <a:p>
            <a:pPr marL="0">
              <a:lnSpc>
                <a:spcPct val="100000"/>
              </a:lnSpc>
            </a:pPr>
            <a:r>
              <a:rPr sz="1100" b="1" spc="10" dirty="0">
                <a:latin typeface="Sarabun"/>
                <a:cs typeface="Sarabun"/>
              </a:rPr>
              <a:t>IMMOBILISATIONS EN 2023</a:t>
            </a:r>
            <a:endParaRPr sz="1100">
              <a:latin typeface="Sarabun"/>
              <a:cs typeface="Sarabun"/>
            </a:endParaRPr>
          </a:p>
        </p:txBody>
      </p:sp>
      <p:sp>
        <p:nvSpPr>
          <p:cNvPr id="3" name="text 1"/>
          <p:cNvSpPr txBox="1"/>
          <p:nvPr/>
        </p:nvSpPr>
        <p:spPr>
          <a:xfrm>
            <a:off x="163145" y="411339"/>
            <a:ext cx="3985051" cy="258158"/>
          </a:xfrm>
          <a:prstGeom prst="rect">
            <a:avLst/>
          </a:prstGeom>
        </p:spPr>
        <p:txBody>
          <a:bodyPr vert="horz" wrap="none" lIns="0" tIns="0" rIns="0" bIns="0" rtlCol="0">
            <a:spAutoFit/>
          </a:bodyPr>
          <a:lstStyle/>
          <a:p>
            <a:pPr marL="0">
              <a:lnSpc>
                <a:spcPct val="100000"/>
              </a:lnSpc>
            </a:pPr>
            <a:r>
              <a:rPr sz="1100" b="1" spc="10" dirty="0">
                <a:latin typeface="Sarabun"/>
                <a:cs typeface="Sarabun"/>
              </a:rPr>
              <a:t>Principalement, nous avons réalisés les projets suivants:</a:t>
            </a:r>
            <a:endParaRPr sz="1100">
              <a:latin typeface="Sarabun"/>
              <a:cs typeface="Sarabun"/>
            </a:endParaRPr>
          </a:p>
        </p:txBody>
      </p:sp>
      <p:sp>
        <p:nvSpPr>
          <p:cNvPr id="4" name="text 1"/>
          <p:cNvSpPr txBox="1"/>
          <p:nvPr/>
        </p:nvSpPr>
        <p:spPr>
          <a:xfrm>
            <a:off x="163145" y="775441"/>
            <a:ext cx="2364130" cy="249740"/>
          </a:xfrm>
          <a:prstGeom prst="rect">
            <a:avLst/>
          </a:prstGeom>
        </p:spPr>
        <p:txBody>
          <a:bodyPr vert="horz" wrap="none" lIns="0" tIns="0" rIns="0" bIns="0" rtlCol="0">
            <a:spAutoFit/>
          </a:bodyPr>
          <a:lstStyle/>
          <a:p>
            <a:pPr marL="0">
              <a:lnSpc>
                <a:spcPct val="100000"/>
              </a:lnSpc>
            </a:pPr>
            <a:r>
              <a:rPr sz="1100" spc="10" dirty="0">
                <a:latin typeface="Sarabun Light"/>
                <a:cs typeface="Sarabun Light"/>
              </a:rPr>
              <a:t>-Nouvelle image de la municipalité</a:t>
            </a:r>
            <a:endParaRPr sz="1100">
              <a:latin typeface="Sarabun Light"/>
              <a:cs typeface="Sarabun Light"/>
            </a:endParaRPr>
          </a:p>
        </p:txBody>
      </p:sp>
      <p:sp>
        <p:nvSpPr>
          <p:cNvPr id="5" name="text 1"/>
          <p:cNvSpPr txBox="1"/>
          <p:nvPr/>
        </p:nvSpPr>
        <p:spPr>
          <a:xfrm>
            <a:off x="163145" y="1139542"/>
            <a:ext cx="2891578" cy="252548"/>
          </a:xfrm>
          <a:prstGeom prst="rect">
            <a:avLst/>
          </a:prstGeom>
        </p:spPr>
        <p:txBody>
          <a:bodyPr vert="horz" wrap="none" lIns="0" tIns="0" rIns="0" bIns="0" rtlCol="0">
            <a:spAutoFit/>
          </a:bodyPr>
          <a:lstStyle/>
          <a:p>
            <a:pPr marL="0">
              <a:lnSpc>
                <a:spcPct val="100000"/>
              </a:lnSpc>
            </a:pPr>
            <a:r>
              <a:rPr sz="1100" spc="10" dirty="0">
                <a:latin typeface="Sarabun"/>
                <a:cs typeface="Sarabun"/>
              </a:rPr>
              <a:t>-Mise en place du compostage domestique</a:t>
            </a:r>
            <a:endParaRPr sz="1100">
              <a:latin typeface="Sarabun"/>
              <a:cs typeface="Sarabun"/>
            </a:endParaRPr>
          </a:p>
        </p:txBody>
      </p:sp>
      <p:sp>
        <p:nvSpPr>
          <p:cNvPr id="7" name="text 1"/>
          <p:cNvSpPr txBox="1"/>
          <p:nvPr/>
        </p:nvSpPr>
        <p:spPr>
          <a:xfrm>
            <a:off x="163145" y="1503645"/>
            <a:ext cx="4583596" cy="252546"/>
          </a:xfrm>
          <a:prstGeom prst="rect">
            <a:avLst/>
          </a:prstGeom>
        </p:spPr>
        <p:txBody>
          <a:bodyPr vert="horz" wrap="none" lIns="0" tIns="0" rIns="0" bIns="0" rtlCol="0">
            <a:spAutoFit/>
          </a:bodyPr>
          <a:lstStyle/>
          <a:p>
            <a:pPr marL="0">
              <a:lnSpc>
                <a:spcPct val="100000"/>
              </a:lnSpc>
            </a:pPr>
            <a:r>
              <a:rPr sz="1100" spc="10" dirty="0">
                <a:latin typeface="Sarabun"/>
                <a:cs typeface="Sarabun"/>
              </a:rPr>
              <a:t>-Remplacement des équipements pour les activités de déneigement</a:t>
            </a:r>
            <a:endParaRPr sz="1100">
              <a:latin typeface="Sarabun"/>
              <a:cs typeface="Sarabun"/>
            </a:endParaRPr>
          </a:p>
        </p:txBody>
      </p:sp>
      <p:sp>
        <p:nvSpPr>
          <p:cNvPr id="8" name="text 1"/>
          <p:cNvSpPr txBox="1"/>
          <p:nvPr/>
        </p:nvSpPr>
        <p:spPr>
          <a:xfrm>
            <a:off x="163145" y="1886798"/>
            <a:ext cx="2598272" cy="252546"/>
          </a:xfrm>
          <a:prstGeom prst="rect">
            <a:avLst/>
          </a:prstGeom>
        </p:spPr>
        <p:txBody>
          <a:bodyPr vert="horz" wrap="none" lIns="0" tIns="0" rIns="0" bIns="0" rtlCol="0">
            <a:spAutoFit/>
          </a:bodyPr>
          <a:lstStyle/>
          <a:p>
            <a:pPr marL="0">
              <a:lnSpc>
                <a:spcPct val="100000"/>
              </a:lnSpc>
            </a:pPr>
            <a:r>
              <a:rPr sz="1100" spc="10" dirty="0">
                <a:latin typeface="Sarabun"/>
                <a:cs typeface="Sarabun"/>
              </a:rPr>
              <a:t>-Travaux de réfection sur le rang 6 est</a:t>
            </a:r>
            <a:endParaRPr sz="1100">
              <a:latin typeface="Sarabun"/>
              <a:cs typeface="Sarabun"/>
            </a:endParaRPr>
          </a:p>
        </p:txBody>
      </p:sp>
      <p:sp>
        <p:nvSpPr>
          <p:cNvPr id="9" name="text 1"/>
          <p:cNvSpPr txBox="1"/>
          <p:nvPr/>
        </p:nvSpPr>
        <p:spPr>
          <a:xfrm>
            <a:off x="163145" y="2279492"/>
            <a:ext cx="6713117" cy="252546"/>
          </a:xfrm>
          <a:prstGeom prst="rect">
            <a:avLst/>
          </a:prstGeom>
        </p:spPr>
        <p:txBody>
          <a:bodyPr vert="horz" wrap="none" lIns="0" tIns="0" rIns="0" bIns="0" rtlCol="0">
            <a:spAutoFit/>
          </a:bodyPr>
          <a:lstStyle/>
          <a:p>
            <a:pPr marL="0">
              <a:lnSpc>
                <a:spcPct val="100000"/>
              </a:lnSpc>
            </a:pPr>
            <a:r>
              <a:rPr sz="1100" spc="10" dirty="0">
                <a:latin typeface="Sarabun"/>
                <a:cs typeface="Sarabun"/>
              </a:rPr>
              <a:t>-Travaux de rénovation au sous-sol de l’hôtel de ville (Relocalisation des Archives et des Artisanes)</a:t>
            </a:r>
            <a:endParaRPr sz="1100">
              <a:latin typeface="Sarabun"/>
              <a:cs typeface="Sarabun"/>
            </a:endParaRPr>
          </a:p>
        </p:txBody>
      </p:sp>
      <p:sp>
        <p:nvSpPr>
          <p:cNvPr id="10" name="text 1"/>
          <p:cNvSpPr txBox="1"/>
          <p:nvPr/>
        </p:nvSpPr>
        <p:spPr>
          <a:xfrm>
            <a:off x="163145" y="2672188"/>
            <a:ext cx="5912799" cy="252545"/>
          </a:xfrm>
          <a:prstGeom prst="rect">
            <a:avLst/>
          </a:prstGeom>
        </p:spPr>
        <p:txBody>
          <a:bodyPr vert="horz" wrap="none" lIns="0" tIns="0" rIns="0" bIns="0" rtlCol="0">
            <a:spAutoFit/>
          </a:bodyPr>
          <a:lstStyle/>
          <a:p>
            <a:pPr marL="0">
              <a:lnSpc>
                <a:spcPct val="100000"/>
              </a:lnSpc>
            </a:pPr>
            <a:r>
              <a:rPr sz="1100" spc="10" dirty="0">
                <a:latin typeface="Sarabun"/>
                <a:cs typeface="Sarabun"/>
              </a:rPr>
              <a:t>-Installation d’un agrandissement de l’hôtel de ville (bibliothèque &amp; salle d’animation)</a:t>
            </a:r>
            <a:endParaRPr sz="1100">
              <a:latin typeface="Sarabun"/>
              <a:cs typeface="Sarabun"/>
            </a:endParaRPr>
          </a:p>
        </p:txBody>
      </p:sp>
      <p:sp>
        <p:nvSpPr>
          <p:cNvPr id="11" name="text 1"/>
          <p:cNvSpPr txBox="1"/>
          <p:nvPr/>
        </p:nvSpPr>
        <p:spPr>
          <a:xfrm>
            <a:off x="163145" y="3064883"/>
            <a:ext cx="2716897" cy="252546"/>
          </a:xfrm>
          <a:prstGeom prst="rect">
            <a:avLst/>
          </a:prstGeom>
        </p:spPr>
        <p:txBody>
          <a:bodyPr vert="horz" wrap="none" lIns="0" tIns="0" rIns="0" bIns="0" rtlCol="0">
            <a:spAutoFit/>
          </a:bodyPr>
          <a:lstStyle/>
          <a:p>
            <a:pPr marL="0">
              <a:lnSpc>
                <a:spcPct val="100000"/>
              </a:lnSpc>
            </a:pPr>
            <a:r>
              <a:rPr sz="1100" spc="10" dirty="0">
                <a:latin typeface="Sarabun"/>
                <a:cs typeface="Sarabun"/>
              </a:rPr>
              <a:t>-Travaux de construction des jeux d’eau</a:t>
            </a:r>
            <a:endParaRPr sz="1100">
              <a:latin typeface="Sarabun"/>
              <a:cs typeface="Sarabun"/>
            </a:endParaRPr>
          </a:p>
        </p:txBody>
      </p:sp>
      <p:sp>
        <p:nvSpPr>
          <p:cNvPr id="12" name="text 1"/>
          <p:cNvSpPr txBox="1"/>
          <p:nvPr/>
        </p:nvSpPr>
        <p:spPr>
          <a:xfrm>
            <a:off x="163145" y="3457577"/>
            <a:ext cx="5733746" cy="252546"/>
          </a:xfrm>
          <a:prstGeom prst="rect">
            <a:avLst/>
          </a:prstGeom>
        </p:spPr>
        <p:txBody>
          <a:bodyPr vert="horz" wrap="none" lIns="0" tIns="0" rIns="0" bIns="0" rtlCol="0">
            <a:spAutoFit/>
          </a:bodyPr>
          <a:lstStyle/>
          <a:p>
            <a:pPr marL="0">
              <a:lnSpc>
                <a:spcPct val="100000"/>
              </a:lnSpc>
            </a:pPr>
            <a:r>
              <a:rPr sz="1100" spc="10" dirty="0">
                <a:latin typeface="Sarabun"/>
                <a:cs typeface="Sarabun"/>
              </a:rPr>
              <a:t>-Travaux de construction d’un nouvel escalier pour la cour arrière du Centre culturel</a:t>
            </a:r>
            <a:endParaRPr sz="1100">
              <a:latin typeface="Sarabun"/>
              <a:cs typeface="Sarabun"/>
            </a:endParaRPr>
          </a:p>
        </p:txBody>
      </p:sp>
      <p:sp>
        <p:nvSpPr>
          <p:cNvPr id="13" name="text 1"/>
          <p:cNvSpPr txBox="1"/>
          <p:nvPr/>
        </p:nvSpPr>
        <p:spPr>
          <a:xfrm>
            <a:off x="163145" y="3850273"/>
            <a:ext cx="2888658" cy="252546"/>
          </a:xfrm>
          <a:prstGeom prst="rect">
            <a:avLst/>
          </a:prstGeom>
        </p:spPr>
        <p:txBody>
          <a:bodyPr vert="horz" wrap="none" lIns="0" tIns="0" rIns="0" bIns="0" rtlCol="0">
            <a:spAutoFit/>
          </a:bodyPr>
          <a:lstStyle/>
          <a:p>
            <a:pPr marL="0">
              <a:lnSpc>
                <a:spcPct val="100000"/>
              </a:lnSpc>
            </a:pPr>
            <a:r>
              <a:rPr sz="1100" spc="10" dirty="0">
                <a:latin typeface="Sarabun"/>
                <a:cs typeface="Sarabun"/>
              </a:rPr>
              <a:t>-Réfection des estrades au terrain de balle</a:t>
            </a:r>
            <a:endParaRPr sz="1100">
              <a:latin typeface="Sarabun"/>
              <a:cs typeface="Sarabun"/>
            </a:endParaRPr>
          </a:p>
        </p:txBody>
      </p:sp>
      <p:sp>
        <p:nvSpPr>
          <p:cNvPr id="14" name="text 1"/>
          <p:cNvSpPr txBox="1"/>
          <p:nvPr/>
        </p:nvSpPr>
        <p:spPr>
          <a:xfrm>
            <a:off x="163145" y="4223917"/>
            <a:ext cx="5834841" cy="252547"/>
          </a:xfrm>
          <a:prstGeom prst="rect">
            <a:avLst/>
          </a:prstGeom>
        </p:spPr>
        <p:txBody>
          <a:bodyPr vert="horz" wrap="none" lIns="0" tIns="0" rIns="0" bIns="0" rtlCol="0">
            <a:spAutoFit/>
          </a:bodyPr>
          <a:lstStyle/>
          <a:p>
            <a:pPr marL="0">
              <a:lnSpc>
                <a:spcPct val="100000"/>
              </a:lnSpc>
            </a:pPr>
            <a:r>
              <a:rPr sz="1100" spc="10" dirty="0">
                <a:latin typeface="Sarabun"/>
                <a:cs typeface="Sarabun"/>
              </a:rPr>
              <a:t>-Remplacement des équipements informatiques (respect des exigences de la Loi 25 en</a:t>
            </a:r>
            <a:endParaRPr sz="1100">
              <a:latin typeface="Sarabun"/>
              <a:cs typeface="Sarabun"/>
            </a:endParaRPr>
          </a:p>
        </p:txBody>
      </p:sp>
      <p:sp>
        <p:nvSpPr>
          <p:cNvPr id="15" name="text 1"/>
          <p:cNvSpPr txBox="1"/>
          <p:nvPr/>
        </p:nvSpPr>
        <p:spPr>
          <a:xfrm>
            <a:off x="163145" y="4414417"/>
            <a:ext cx="3099778" cy="252547"/>
          </a:xfrm>
          <a:prstGeom prst="rect">
            <a:avLst/>
          </a:prstGeom>
        </p:spPr>
        <p:txBody>
          <a:bodyPr vert="horz" wrap="none" lIns="0" tIns="0" rIns="0" bIns="0" rtlCol="0">
            <a:spAutoFit/>
          </a:bodyPr>
          <a:lstStyle/>
          <a:p>
            <a:pPr marL="0">
              <a:lnSpc>
                <a:spcPct val="100000"/>
              </a:lnSpc>
            </a:pPr>
            <a:r>
              <a:rPr sz="1100" spc="10" dirty="0">
                <a:latin typeface="Sarabun"/>
                <a:cs typeface="Sarabun"/>
              </a:rPr>
              <a:t>matière de sécurité des données municipales)</a:t>
            </a:r>
            <a:endParaRPr sz="1100">
              <a:latin typeface="Sarabun"/>
              <a:cs typeface="Sarabun"/>
            </a:endParaRPr>
          </a:p>
        </p:txBody>
      </p:sp>
      <p:pic>
        <p:nvPicPr>
          <p:cNvPr id="6"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9920"/>
            <a:ext cx="7398550" cy="4431240"/>
          </a:xfrm>
          <a:prstGeom prst="rect">
            <a:avLst/>
          </a:prstGeom>
        </p:spPr>
      </p:pic>
      <p:sp>
        <p:nvSpPr>
          <p:cNvPr id="16" name="text 1"/>
          <p:cNvSpPr txBox="1"/>
          <p:nvPr/>
        </p:nvSpPr>
        <p:spPr>
          <a:xfrm>
            <a:off x="56375" y="5134693"/>
            <a:ext cx="7135868" cy="297123"/>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En  résumé,  nous  poursuivons  les  grands  chantiers  entrepris  en  2023  et  cette  année,  nous</a:t>
            </a:r>
            <a:endParaRPr sz="1300">
              <a:latin typeface="Sarabun"/>
              <a:cs typeface="Sarabun"/>
            </a:endParaRPr>
          </a:p>
        </p:txBody>
      </p:sp>
      <p:sp>
        <p:nvSpPr>
          <p:cNvPr id="17" name="text 1"/>
          <p:cNvSpPr txBox="1"/>
          <p:nvPr/>
        </p:nvSpPr>
        <p:spPr>
          <a:xfrm>
            <a:off x="56375" y="5363293"/>
            <a:ext cx="7135940" cy="297123"/>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commencerons à récolter les fruits de cette grande préparation, toujours en harmonie avec la</a:t>
            </a:r>
            <a:endParaRPr sz="1300">
              <a:latin typeface="Sarabun"/>
              <a:cs typeface="Sarabun"/>
            </a:endParaRPr>
          </a:p>
        </p:txBody>
      </p:sp>
      <p:sp>
        <p:nvSpPr>
          <p:cNvPr id="18" name="text 1"/>
          <p:cNvSpPr txBox="1"/>
          <p:nvPr/>
        </p:nvSpPr>
        <p:spPr>
          <a:xfrm>
            <a:off x="56375" y="5591893"/>
            <a:ext cx="7135837" cy="297123"/>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vision que nous partageons pour notre municipalité : une municipalité dynamique et authentique,</a:t>
            </a:r>
            <a:endParaRPr sz="1300">
              <a:latin typeface="Sarabun"/>
              <a:cs typeface="Sarabun"/>
            </a:endParaRPr>
          </a:p>
        </p:txBody>
      </p:sp>
      <p:sp>
        <p:nvSpPr>
          <p:cNvPr id="19" name="text 1"/>
          <p:cNvSpPr txBox="1"/>
          <p:nvPr/>
        </p:nvSpPr>
        <p:spPr>
          <a:xfrm>
            <a:off x="56375" y="5820493"/>
            <a:ext cx="1564677" cy="297123"/>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où chacun a sa place.</a:t>
            </a:r>
            <a:endParaRPr sz="1300">
              <a:latin typeface="Sarabun"/>
              <a:cs typeface="Sarabun"/>
            </a:endParaRPr>
          </a:p>
        </p:txBody>
      </p:sp>
      <p:sp>
        <p:nvSpPr>
          <p:cNvPr id="20" name="text 1"/>
          <p:cNvSpPr txBox="1"/>
          <p:nvPr/>
        </p:nvSpPr>
        <p:spPr>
          <a:xfrm>
            <a:off x="56375" y="6277693"/>
            <a:ext cx="7135828" cy="297123"/>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De plus, au nom du conseil municipal, je tiens à exprimer ma gratitude envers tous ceux qui</a:t>
            </a:r>
            <a:endParaRPr sz="1300">
              <a:latin typeface="Sarabun"/>
              <a:cs typeface="Sarabun"/>
            </a:endParaRPr>
          </a:p>
        </p:txBody>
      </p:sp>
      <p:sp>
        <p:nvSpPr>
          <p:cNvPr id="21" name="text 1"/>
          <p:cNvSpPr txBox="1"/>
          <p:nvPr/>
        </p:nvSpPr>
        <p:spPr>
          <a:xfrm>
            <a:off x="56375" y="6506293"/>
            <a:ext cx="7135809" cy="297123"/>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gravitent autour des services municipaux, ainsi qu'à tous les bénévoles qui permettent à notre</a:t>
            </a:r>
            <a:endParaRPr sz="1300">
              <a:latin typeface="Sarabun"/>
              <a:cs typeface="Sarabun"/>
            </a:endParaRPr>
          </a:p>
        </p:txBody>
      </p:sp>
      <p:sp>
        <p:nvSpPr>
          <p:cNvPr id="22" name="text 1"/>
          <p:cNvSpPr txBox="1"/>
          <p:nvPr/>
        </p:nvSpPr>
        <p:spPr>
          <a:xfrm>
            <a:off x="56375" y="6734893"/>
            <a:ext cx="7135949" cy="297123"/>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municipalité de rayonner autant. Votre dévouement et votre engagement sont essentiels à notre</a:t>
            </a:r>
            <a:endParaRPr sz="1300">
              <a:latin typeface="Sarabun"/>
              <a:cs typeface="Sarabun"/>
            </a:endParaRPr>
          </a:p>
        </p:txBody>
      </p:sp>
      <p:sp>
        <p:nvSpPr>
          <p:cNvPr id="23" name="text 1"/>
          <p:cNvSpPr txBox="1"/>
          <p:nvPr/>
        </p:nvSpPr>
        <p:spPr>
          <a:xfrm>
            <a:off x="56375" y="6963493"/>
            <a:ext cx="5030387" cy="297122"/>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succès collectif, et pour cela, nous vous remercions chaleureusement.</a:t>
            </a:r>
            <a:endParaRPr sz="1300">
              <a:latin typeface="Sarabun"/>
              <a:cs typeface="Sarabun"/>
            </a:endParaRPr>
          </a:p>
        </p:txBody>
      </p:sp>
      <p:sp>
        <p:nvSpPr>
          <p:cNvPr id="24" name="text 1"/>
          <p:cNvSpPr txBox="1"/>
          <p:nvPr/>
        </p:nvSpPr>
        <p:spPr>
          <a:xfrm>
            <a:off x="56375" y="7420693"/>
            <a:ext cx="7135827" cy="297122"/>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Je remercie également mes collègues pour leurs idées, leur ouverture, leur engagement et leur</a:t>
            </a:r>
            <a:endParaRPr sz="1300">
              <a:latin typeface="Sarabun"/>
              <a:cs typeface="Sarabun"/>
            </a:endParaRPr>
          </a:p>
        </p:txBody>
      </p:sp>
      <p:sp>
        <p:nvSpPr>
          <p:cNvPr id="25" name="text 1"/>
          <p:cNvSpPr txBox="1"/>
          <p:nvPr/>
        </p:nvSpPr>
        <p:spPr>
          <a:xfrm>
            <a:off x="56375" y="7649293"/>
            <a:ext cx="7135939" cy="297122"/>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grande implication, qui font une énorme différence. Et, surtout, je souligne le plaisir que nous</a:t>
            </a:r>
            <a:endParaRPr sz="1300">
              <a:latin typeface="Sarabun"/>
              <a:cs typeface="Sarabun"/>
            </a:endParaRPr>
          </a:p>
        </p:txBody>
      </p:sp>
      <p:sp>
        <p:nvSpPr>
          <p:cNvPr id="26" name="text 1"/>
          <p:cNvSpPr txBox="1"/>
          <p:nvPr/>
        </p:nvSpPr>
        <p:spPr>
          <a:xfrm>
            <a:off x="56375" y="7877893"/>
            <a:ext cx="6698208" cy="297122"/>
          </a:xfrm>
          <a:prstGeom prst="rect">
            <a:avLst/>
          </a:prstGeom>
        </p:spPr>
        <p:txBody>
          <a:bodyPr vert="horz" wrap="none" lIns="0" tIns="0" rIns="0" bIns="0" rtlCol="0">
            <a:spAutoFit/>
          </a:bodyPr>
          <a:lstStyle/>
          <a:p>
            <a:pPr marL="0">
              <a:lnSpc>
                <a:spcPct val="100000"/>
              </a:lnSpc>
            </a:pPr>
            <a:r>
              <a:rPr sz="1300" spc="10" dirty="0">
                <a:solidFill>
                  <a:srgbClr val="EDEDED"/>
                </a:solidFill>
                <a:latin typeface="Sarabun"/>
                <a:cs typeface="Sarabun"/>
              </a:rPr>
              <a:t>avons à travailler ensemble pour le bien commun et le développement de notre municipalité.</a:t>
            </a:r>
            <a:endParaRPr sz="1300">
              <a:latin typeface="Sarabun"/>
              <a:cs typeface="Sarabun"/>
            </a:endParaRPr>
          </a:p>
        </p:txBody>
      </p:sp>
      <p:sp>
        <p:nvSpPr>
          <p:cNvPr id="27" name="text 1"/>
          <p:cNvSpPr txBox="1"/>
          <p:nvPr/>
        </p:nvSpPr>
        <p:spPr>
          <a:xfrm>
            <a:off x="5037083" y="7936436"/>
            <a:ext cx="2363635" cy="1265687"/>
          </a:xfrm>
          <a:prstGeom prst="rect">
            <a:avLst/>
          </a:prstGeom>
        </p:spPr>
        <p:txBody>
          <a:bodyPr vert="horz" wrap="none" lIns="0" tIns="0" rIns="0" bIns="0" rtlCol="0">
            <a:spAutoFit/>
          </a:bodyPr>
          <a:lstStyle/>
          <a:p>
            <a:pPr marL="0">
              <a:lnSpc>
                <a:spcPct val="100000"/>
              </a:lnSpc>
            </a:pPr>
            <a:r>
              <a:rPr sz="2210" spc="10" dirty="0">
                <a:solidFill>
                  <a:srgbClr val="E1DED0"/>
                </a:solidFill>
                <a:latin typeface="Arial"/>
                <a:cs typeface="Arial"/>
              </a:rPr>
              <a:t>Andrea  Gosselin</a:t>
            </a:r>
            <a:endParaRPr sz="2200">
              <a:latin typeface="Arial"/>
              <a:cs typeface="Arial"/>
            </a:endParaRPr>
          </a:p>
        </p:txBody>
      </p:sp>
      <p:sp>
        <p:nvSpPr>
          <p:cNvPr id="28" name="text 1"/>
          <p:cNvSpPr txBox="1"/>
          <p:nvPr/>
        </p:nvSpPr>
        <p:spPr>
          <a:xfrm>
            <a:off x="5083518" y="8876462"/>
            <a:ext cx="1094691" cy="274320"/>
          </a:xfrm>
          <a:prstGeom prst="rect">
            <a:avLst/>
          </a:prstGeom>
        </p:spPr>
        <p:txBody>
          <a:bodyPr vert="horz" wrap="none" lIns="0" tIns="0" rIns="0" bIns="0" rtlCol="0">
            <a:spAutoFit/>
          </a:bodyPr>
          <a:lstStyle/>
          <a:p>
            <a:pPr marL="0">
              <a:lnSpc>
                <a:spcPct val="100000"/>
              </a:lnSpc>
            </a:pPr>
            <a:r>
              <a:rPr sz="1200" spc="10" dirty="0">
                <a:solidFill>
                  <a:srgbClr val="EDEDED"/>
                </a:solidFill>
                <a:latin typeface="Sarabun"/>
                <a:cs typeface="Sarabun"/>
              </a:rPr>
              <a:t>Andrea Gosselin</a:t>
            </a:r>
            <a:endParaRPr sz="1200">
              <a:latin typeface="Sarabun"/>
              <a:cs typeface="Sarabun"/>
            </a:endParaRPr>
          </a:p>
        </p:txBody>
      </p:sp>
      <p:sp>
        <p:nvSpPr>
          <p:cNvPr id="29" name="text 1"/>
          <p:cNvSpPr txBox="1"/>
          <p:nvPr/>
        </p:nvSpPr>
        <p:spPr>
          <a:xfrm>
            <a:off x="5083518" y="9086012"/>
            <a:ext cx="612344" cy="274320"/>
          </a:xfrm>
          <a:prstGeom prst="rect">
            <a:avLst/>
          </a:prstGeom>
        </p:spPr>
        <p:txBody>
          <a:bodyPr vert="horz" wrap="none" lIns="0" tIns="0" rIns="0" bIns="0" rtlCol="0">
            <a:spAutoFit/>
          </a:bodyPr>
          <a:lstStyle/>
          <a:p>
            <a:pPr marL="0">
              <a:lnSpc>
                <a:spcPct val="100000"/>
              </a:lnSpc>
            </a:pPr>
            <a:r>
              <a:rPr sz="1200" spc="10" dirty="0">
                <a:solidFill>
                  <a:srgbClr val="EDEDED"/>
                </a:solidFill>
                <a:latin typeface="Sarabun"/>
                <a:cs typeface="Sarabun"/>
              </a:rPr>
              <a:t>Mairesse</a:t>
            </a:r>
            <a:endParaRPr sz="1200">
              <a:latin typeface="Sarabun"/>
              <a:cs typeface="Sarabu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918C02-74EB-6350-E286-76E4E970B5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7909"/>
            <a:ext cx="7800833" cy="4620491"/>
          </a:xfrm>
          <a:prstGeom prst="rect">
            <a:avLst/>
          </a:prstGeom>
        </p:spPr>
      </p:pic>
      <p:pic>
        <p:nvPicPr>
          <p:cNvPr id="2050" name="Picture 2">
            <a:extLst>
              <a:ext uri="{FF2B5EF4-FFF2-40B4-BE49-F238E27FC236}">
                <a16:creationId xmlns:a16="http://schemas.microsoft.com/office/drawing/2014/main" id="{11521DF5-145A-C972-E602-26DB3A9762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772400"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290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225CC-9DA5-FB60-5B77-3F0601201321}"/>
              </a:ext>
            </a:extLst>
          </p:cNvPr>
          <p:cNvSpPr>
            <a:spLocks noGrp="1"/>
          </p:cNvSpPr>
          <p:nvPr>
            <p:ph type="ctrTitle"/>
          </p:nvPr>
        </p:nvSpPr>
        <p:spPr/>
        <p:txBody>
          <a:bodyPr/>
          <a:lstStyle/>
          <a:p>
            <a:endParaRPr lang="fr-CA"/>
          </a:p>
        </p:txBody>
      </p:sp>
      <p:sp>
        <p:nvSpPr>
          <p:cNvPr id="3" name="Sous-titre 2">
            <a:extLst>
              <a:ext uri="{FF2B5EF4-FFF2-40B4-BE49-F238E27FC236}">
                <a16:creationId xmlns:a16="http://schemas.microsoft.com/office/drawing/2014/main" id="{F5C0143F-0AEE-44DE-07CD-6422BCF1BC3C}"/>
              </a:ext>
            </a:extLst>
          </p:cNvPr>
          <p:cNvSpPr>
            <a:spLocks noGrp="1"/>
          </p:cNvSpPr>
          <p:nvPr>
            <p:ph type="subTitle" idx="1"/>
          </p:nvPr>
        </p:nvSpPr>
        <p:spPr/>
        <p:txBody>
          <a:bodyPr/>
          <a:lstStyle/>
          <a:p>
            <a:endParaRPr lang="fr-CA"/>
          </a:p>
        </p:txBody>
      </p:sp>
      <p:pic>
        <p:nvPicPr>
          <p:cNvPr id="5" name="Image 4">
            <a:extLst>
              <a:ext uri="{FF2B5EF4-FFF2-40B4-BE49-F238E27FC236}">
                <a16:creationId xmlns:a16="http://schemas.microsoft.com/office/drawing/2014/main" id="{1234A1B2-5FD5-3019-6F33-72DC172E9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7543800" cy="10058400"/>
          </a:xfrm>
          <a:prstGeom prst="rect">
            <a:avLst/>
          </a:prstGeom>
        </p:spPr>
      </p:pic>
    </p:spTree>
    <p:extLst>
      <p:ext uri="{BB962C8B-B14F-4D97-AF65-F5344CB8AC3E}">
        <p14:creationId xmlns:p14="http://schemas.microsoft.com/office/powerpoint/2010/main" val="2189165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953190-83A9-E0F8-EA2F-38E080B8E2E7}"/>
              </a:ext>
            </a:extLst>
          </p:cNvPr>
          <p:cNvSpPr>
            <a:spLocks noGrp="1"/>
          </p:cNvSpPr>
          <p:nvPr>
            <p:ph type="ctrTitle"/>
          </p:nvPr>
        </p:nvSpPr>
        <p:spPr/>
        <p:txBody>
          <a:bodyPr/>
          <a:lstStyle/>
          <a:p>
            <a:endParaRPr lang="fr-CA"/>
          </a:p>
        </p:txBody>
      </p:sp>
      <p:sp>
        <p:nvSpPr>
          <p:cNvPr id="3" name="Sous-titre 2">
            <a:extLst>
              <a:ext uri="{FF2B5EF4-FFF2-40B4-BE49-F238E27FC236}">
                <a16:creationId xmlns:a16="http://schemas.microsoft.com/office/drawing/2014/main" id="{5CD01C97-15C8-B8B5-6D61-968C7688443D}"/>
              </a:ext>
            </a:extLst>
          </p:cNvPr>
          <p:cNvSpPr>
            <a:spLocks noGrp="1"/>
          </p:cNvSpPr>
          <p:nvPr>
            <p:ph type="subTitle" idx="1"/>
          </p:nvPr>
        </p:nvSpPr>
        <p:spPr/>
        <p:txBody>
          <a:bodyPr/>
          <a:lstStyle/>
          <a:p>
            <a:endParaRPr lang="fr-CA"/>
          </a:p>
        </p:txBody>
      </p:sp>
      <p:pic>
        <p:nvPicPr>
          <p:cNvPr id="5" name="Image 4">
            <a:extLst>
              <a:ext uri="{FF2B5EF4-FFF2-40B4-BE49-F238E27FC236}">
                <a16:creationId xmlns:a16="http://schemas.microsoft.com/office/drawing/2014/main" id="{76089694-09C0-DAE2-DDEB-031F2F07C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3079346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1"/>
          <p:cNvSpPr/>
          <p:nvPr/>
        </p:nvSpPr>
        <p:spPr>
          <a:xfrm>
            <a:off x="1123950" y="449580"/>
            <a:ext cx="5524500" cy="185928"/>
          </a:xfrm>
          <a:custGeom>
            <a:avLst/>
            <a:gdLst/>
            <a:ahLst/>
            <a:cxnLst/>
            <a:rect l="l" t="t" r="r" b="b"/>
            <a:pathLst>
              <a:path w="5524500" h="185928">
                <a:moveTo>
                  <a:pt x="0" y="185928"/>
                </a:moveTo>
                <a:lnTo>
                  <a:pt x="5524500" y="185928"/>
                </a:lnTo>
                <a:lnTo>
                  <a:pt x="5524500" y="0"/>
                </a:lnTo>
                <a:lnTo>
                  <a:pt x="0" y="0"/>
                </a:lnTo>
                <a:close/>
              </a:path>
            </a:pathLst>
          </a:custGeom>
          <a:solidFill>
            <a:srgbClr val="FFFFFF"/>
          </a:solidFill>
        </p:spPr>
        <p:txBody>
          <a:bodyPr wrap="square" lIns="0" tIns="0" rIns="0" bIns="0" rtlCol="0">
            <a:noAutofit/>
          </a:bodyPr>
          <a:lstStyle/>
          <a:p>
            <a:endParaRPr/>
          </a:p>
        </p:txBody>
      </p:sp>
      <p:sp>
        <p:nvSpPr>
          <p:cNvPr id="2" name="object 2"/>
          <p:cNvSpPr/>
          <p:nvPr/>
        </p:nvSpPr>
        <p:spPr>
          <a:xfrm>
            <a:off x="1123950" y="914400"/>
            <a:ext cx="5524500" cy="286512"/>
          </a:xfrm>
          <a:custGeom>
            <a:avLst/>
            <a:gdLst/>
            <a:ahLst/>
            <a:cxnLst/>
            <a:rect l="l" t="t" r="r" b="b"/>
            <a:pathLst>
              <a:path w="5524500" h="286512">
                <a:moveTo>
                  <a:pt x="0" y="286512"/>
                </a:moveTo>
                <a:lnTo>
                  <a:pt x="5524500" y="286512"/>
                </a:lnTo>
                <a:lnTo>
                  <a:pt x="5524500" y="0"/>
                </a:lnTo>
                <a:lnTo>
                  <a:pt x="0" y="0"/>
                </a:lnTo>
                <a:close/>
              </a:path>
            </a:pathLst>
          </a:custGeom>
          <a:solidFill>
            <a:srgbClr val="FFFFFF"/>
          </a:solidFill>
        </p:spPr>
        <p:txBody>
          <a:bodyPr wrap="square" lIns="0" tIns="0" rIns="0" bIns="0" rtlCol="0">
            <a:noAutofit/>
          </a:bodyPr>
          <a:lstStyle/>
          <a:p>
            <a:endParaRPr/>
          </a:p>
        </p:txBody>
      </p:sp>
      <p:sp>
        <p:nvSpPr>
          <p:cNvPr id="42" name="text 1"/>
          <p:cNvSpPr txBox="1"/>
          <p:nvPr/>
        </p:nvSpPr>
        <p:spPr>
          <a:xfrm>
            <a:off x="2857500" y="913195"/>
            <a:ext cx="2113493" cy="318742"/>
          </a:xfrm>
          <a:prstGeom prst="rect">
            <a:avLst/>
          </a:prstGeom>
        </p:spPr>
        <p:txBody>
          <a:bodyPr vert="horz" wrap="none" lIns="0" tIns="0" rIns="0" bIns="0" rtlCol="0">
            <a:spAutoFit/>
          </a:bodyPr>
          <a:lstStyle/>
          <a:p>
            <a:pPr marL="0">
              <a:lnSpc>
                <a:spcPct val="100000"/>
              </a:lnSpc>
            </a:pPr>
            <a:r>
              <a:rPr sz="1600" b="1" spc="10" dirty="0">
                <a:solidFill>
                  <a:srgbClr val="404040"/>
                </a:solidFill>
                <a:latin typeface="Times New Roman"/>
                <a:cs typeface="Times New Roman"/>
              </a:rPr>
              <a:t>Nous ferons un jardin</a:t>
            </a:r>
            <a:endParaRPr sz="1600">
              <a:latin typeface="Times New Roman"/>
              <a:cs typeface="Times New Roman"/>
            </a:endParaRPr>
          </a:p>
        </p:txBody>
      </p:sp>
      <p:sp>
        <p:nvSpPr>
          <p:cNvPr id="3" name="object 3"/>
          <p:cNvSpPr/>
          <p:nvPr/>
        </p:nvSpPr>
        <p:spPr>
          <a:xfrm>
            <a:off x="1123950" y="1200912"/>
            <a:ext cx="5524500" cy="214884"/>
          </a:xfrm>
          <a:custGeom>
            <a:avLst/>
            <a:gdLst/>
            <a:ahLst/>
            <a:cxnLst/>
            <a:rect l="l" t="t" r="r" b="b"/>
            <a:pathLst>
              <a:path w="5524500" h="214884">
                <a:moveTo>
                  <a:pt x="0" y="214884"/>
                </a:moveTo>
                <a:lnTo>
                  <a:pt x="5524500" y="214884"/>
                </a:lnTo>
                <a:lnTo>
                  <a:pt x="5524500" y="0"/>
                </a:lnTo>
                <a:lnTo>
                  <a:pt x="0" y="0"/>
                </a:lnTo>
                <a:close/>
              </a:path>
            </a:pathLst>
          </a:custGeom>
          <a:solidFill>
            <a:srgbClr val="FFFFFF"/>
          </a:solidFill>
        </p:spPr>
        <p:txBody>
          <a:bodyPr wrap="square" lIns="0" tIns="0" rIns="0" bIns="0" rtlCol="0">
            <a:noAutofit/>
          </a:bodyPr>
          <a:lstStyle/>
          <a:p>
            <a:endParaRPr/>
          </a:p>
        </p:txBody>
      </p:sp>
      <p:sp>
        <p:nvSpPr>
          <p:cNvPr id="43" name="text 1"/>
          <p:cNvSpPr txBox="1"/>
          <p:nvPr/>
        </p:nvSpPr>
        <p:spPr>
          <a:xfrm>
            <a:off x="3066288" y="1200912"/>
            <a:ext cx="1681198" cy="208331"/>
          </a:xfrm>
          <a:prstGeom prst="rect">
            <a:avLst/>
          </a:prstGeom>
        </p:spPr>
        <p:txBody>
          <a:bodyPr vert="horz" wrap="none" lIns="0" tIns="0" rIns="0" bIns="0" rtlCol="0">
            <a:spAutoFit/>
          </a:bodyPr>
          <a:lstStyle/>
          <a:p>
            <a:pPr marL="0">
              <a:lnSpc>
                <a:spcPct val="100000"/>
              </a:lnSpc>
            </a:pPr>
            <a:r>
              <a:rPr sz="1200" spc="10" dirty="0">
                <a:solidFill>
                  <a:srgbClr val="404040"/>
                </a:solidFill>
                <a:latin typeface="Century Gothic"/>
                <a:cs typeface="Century Gothic"/>
              </a:rPr>
              <a:t>L’art pour tous les sens</a:t>
            </a:r>
            <a:endParaRPr sz="1200">
              <a:latin typeface="Century Gothic"/>
              <a:cs typeface="Century Gothic"/>
            </a:endParaRPr>
          </a:p>
        </p:txBody>
      </p:sp>
      <p:sp>
        <p:nvSpPr>
          <p:cNvPr id="4" name="object 4"/>
          <p:cNvSpPr/>
          <p:nvPr/>
        </p:nvSpPr>
        <p:spPr>
          <a:xfrm>
            <a:off x="1123950" y="1415796"/>
            <a:ext cx="5524500" cy="214884"/>
          </a:xfrm>
          <a:custGeom>
            <a:avLst/>
            <a:gdLst/>
            <a:ahLst/>
            <a:cxnLst/>
            <a:rect l="l" t="t" r="r" b="b"/>
            <a:pathLst>
              <a:path w="5524500" h="214884">
                <a:moveTo>
                  <a:pt x="0" y="214884"/>
                </a:moveTo>
                <a:lnTo>
                  <a:pt x="5524500" y="214884"/>
                </a:lnTo>
                <a:lnTo>
                  <a:pt x="5524500" y="0"/>
                </a:lnTo>
                <a:lnTo>
                  <a:pt x="0" y="0"/>
                </a:lnTo>
                <a:close/>
              </a:path>
            </a:pathLst>
          </a:custGeom>
          <a:solidFill>
            <a:srgbClr val="FFFFFF"/>
          </a:solidFill>
        </p:spPr>
        <p:txBody>
          <a:bodyPr wrap="square" lIns="0" tIns="0" rIns="0" bIns="0" rtlCol="0">
            <a:noAutofit/>
          </a:bodyPr>
          <a:lstStyle/>
          <a:p>
            <a:endParaRPr/>
          </a:p>
        </p:txBody>
      </p:sp>
      <p:sp>
        <p:nvSpPr>
          <p:cNvPr id="5" name="object 5"/>
          <p:cNvSpPr/>
          <p:nvPr/>
        </p:nvSpPr>
        <p:spPr>
          <a:xfrm>
            <a:off x="1123950" y="1630680"/>
            <a:ext cx="5524500" cy="196596"/>
          </a:xfrm>
          <a:custGeom>
            <a:avLst/>
            <a:gdLst/>
            <a:ahLst/>
            <a:cxnLst/>
            <a:rect l="l" t="t" r="r" b="b"/>
            <a:pathLst>
              <a:path w="5524500" h="196596">
                <a:moveTo>
                  <a:pt x="0" y="196596"/>
                </a:moveTo>
                <a:lnTo>
                  <a:pt x="5524500" y="196596"/>
                </a:lnTo>
                <a:lnTo>
                  <a:pt x="5524500" y="0"/>
                </a:lnTo>
                <a:lnTo>
                  <a:pt x="0" y="0"/>
                </a:lnTo>
                <a:close/>
              </a:path>
            </a:pathLst>
          </a:custGeom>
          <a:solidFill>
            <a:srgbClr val="FFFFFF"/>
          </a:solidFill>
        </p:spPr>
        <p:txBody>
          <a:bodyPr wrap="square" lIns="0" tIns="0" rIns="0" bIns="0" rtlCol="0">
            <a:noAutofit/>
          </a:bodyPr>
          <a:lstStyle/>
          <a:p>
            <a:endParaRPr/>
          </a:p>
        </p:txBody>
      </p:sp>
      <p:sp>
        <p:nvSpPr>
          <p:cNvPr id="44" name="text 1"/>
          <p:cNvSpPr txBox="1"/>
          <p:nvPr/>
        </p:nvSpPr>
        <p:spPr>
          <a:xfrm>
            <a:off x="1143000" y="1630745"/>
            <a:ext cx="5518839" cy="190622"/>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Nous ferons un jardin ensemble, un jardin de beauté et de créativité. Le jardin</a:t>
            </a:r>
            <a:endParaRPr sz="1100">
              <a:latin typeface="Century Gothic"/>
              <a:cs typeface="Century Gothic"/>
            </a:endParaRPr>
          </a:p>
        </p:txBody>
      </p:sp>
      <p:sp>
        <p:nvSpPr>
          <p:cNvPr id="6" name="object 6"/>
          <p:cNvSpPr/>
          <p:nvPr/>
        </p:nvSpPr>
        <p:spPr>
          <a:xfrm>
            <a:off x="1123950" y="1827276"/>
            <a:ext cx="5524500" cy="197358"/>
          </a:xfrm>
          <a:custGeom>
            <a:avLst/>
            <a:gdLst/>
            <a:ahLst/>
            <a:cxnLst/>
            <a:rect l="l" t="t" r="r" b="b"/>
            <a:pathLst>
              <a:path w="5524500" h="197358">
                <a:moveTo>
                  <a:pt x="0" y="197358"/>
                </a:moveTo>
                <a:lnTo>
                  <a:pt x="5524500" y="197358"/>
                </a:lnTo>
                <a:lnTo>
                  <a:pt x="5524500" y="0"/>
                </a:lnTo>
                <a:lnTo>
                  <a:pt x="0" y="0"/>
                </a:lnTo>
                <a:close/>
              </a:path>
            </a:pathLst>
          </a:custGeom>
          <a:solidFill>
            <a:srgbClr val="FFFFFF"/>
          </a:solidFill>
        </p:spPr>
        <p:txBody>
          <a:bodyPr wrap="square" lIns="0" tIns="0" rIns="0" bIns="0" rtlCol="0">
            <a:noAutofit/>
          </a:bodyPr>
          <a:lstStyle/>
          <a:p>
            <a:endParaRPr/>
          </a:p>
        </p:txBody>
      </p:sp>
      <p:sp>
        <p:nvSpPr>
          <p:cNvPr id="45" name="text 1"/>
          <p:cNvSpPr txBox="1"/>
          <p:nvPr/>
        </p:nvSpPr>
        <p:spPr>
          <a:xfrm>
            <a:off x="1143000" y="1827340"/>
            <a:ext cx="5519118"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c’est l’espoir d’une récolte, c’est le partage, c’est la rencontre avec la nature et</a:t>
            </a:r>
            <a:endParaRPr sz="1000">
              <a:latin typeface="Century Gothic"/>
              <a:cs typeface="Century Gothic"/>
            </a:endParaRPr>
          </a:p>
        </p:txBody>
      </p:sp>
      <p:sp>
        <p:nvSpPr>
          <p:cNvPr id="7" name="object 7"/>
          <p:cNvSpPr/>
          <p:nvPr/>
        </p:nvSpPr>
        <p:spPr>
          <a:xfrm>
            <a:off x="1123950" y="2024634"/>
            <a:ext cx="5524500" cy="196596"/>
          </a:xfrm>
          <a:custGeom>
            <a:avLst/>
            <a:gdLst/>
            <a:ahLst/>
            <a:cxnLst/>
            <a:rect l="l" t="t" r="r" b="b"/>
            <a:pathLst>
              <a:path w="5524500" h="196596">
                <a:moveTo>
                  <a:pt x="0" y="196596"/>
                </a:moveTo>
                <a:lnTo>
                  <a:pt x="5524500" y="196596"/>
                </a:lnTo>
                <a:lnTo>
                  <a:pt x="5524500" y="0"/>
                </a:lnTo>
                <a:lnTo>
                  <a:pt x="0" y="0"/>
                </a:lnTo>
                <a:close/>
              </a:path>
            </a:pathLst>
          </a:custGeom>
          <a:solidFill>
            <a:srgbClr val="FFFFFF"/>
          </a:solidFill>
        </p:spPr>
        <p:txBody>
          <a:bodyPr wrap="square" lIns="0" tIns="0" rIns="0" bIns="0" rtlCol="0">
            <a:noAutofit/>
          </a:bodyPr>
          <a:lstStyle/>
          <a:p>
            <a:endParaRPr/>
          </a:p>
        </p:txBody>
      </p:sp>
      <p:sp>
        <p:nvSpPr>
          <p:cNvPr id="46" name="text 1"/>
          <p:cNvSpPr txBox="1"/>
          <p:nvPr/>
        </p:nvSpPr>
        <p:spPr>
          <a:xfrm>
            <a:off x="1143000" y="2024699"/>
            <a:ext cx="5520752" cy="190622"/>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avec les autres. Des artistes se réunissent du 6 au 9 juin et vous convient à venir</a:t>
            </a:r>
            <a:endParaRPr sz="1100">
              <a:latin typeface="Century Gothic"/>
              <a:cs typeface="Century Gothic"/>
            </a:endParaRPr>
          </a:p>
        </p:txBody>
      </p:sp>
      <p:sp>
        <p:nvSpPr>
          <p:cNvPr id="8" name="object 8"/>
          <p:cNvSpPr/>
          <p:nvPr/>
        </p:nvSpPr>
        <p:spPr>
          <a:xfrm>
            <a:off x="1123950" y="2221230"/>
            <a:ext cx="5524500" cy="197358"/>
          </a:xfrm>
          <a:custGeom>
            <a:avLst/>
            <a:gdLst/>
            <a:ahLst/>
            <a:cxnLst/>
            <a:rect l="l" t="t" r="r" b="b"/>
            <a:pathLst>
              <a:path w="5524500" h="197358">
                <a:moveTo>
                  <a:pt x="0" y="197358"/>
                </a:moveTo>
                <a:lnTo>
                  <a:pt x="5524500" y="197358"/>
                </a:lnTo>
                <a:lnTo>
                  <a:pt x="5524500" y="1"/>
                </a:lnTo>
                <a:lnTo>
                  <a:pt x="0" y="1"/>
                </a:lnTo>
                <a:close/>
              </a:path>
            </a:pathLst>
          </a:custGeom>
          <a:solidFill>
            <a:srgbClr val="FFFFFF"/>
          </a:solidFill>
        </p:spPr>
        <p:txBody>
          <a:bodyPr wrap="square" lIns="0" tIns="0" rIns="0" bIns="0" rtlCol="0">
            <a:noAutofit/>
          </a:bodyPr>
          <a:lstStyle/>
          <a:p>
            <a:endParaRPr/>
          </a:p>
        </p:txBody>
      </p:sp>
      <p:sp>
        <p:nvSpPr>
          <p:cNvPr id="47" name="text 1"/>
          <p:cNvSpPr txBox="1"/>
          <p:nvPr/>
        </p:nvSpPr>
        <p:spPr>
          <a:xfrm>
            <a:off x="1143000" y="2221294"/>
            <a:ext cx="5519116" cy="190622"/>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faire un jardin avec eux. Ils vous présenteront leurs nouvelles créations et vous</a:t>
            </a:r>
            <a:endParaRPr sz="1100">
              <a:latin typeface="Century Gothic"/>
              <a:cs typeface="Century Gothic"/>
            </a:endParaRPr>
          </a:p>
        </p:txBody>
      </p:sp>
      <p:sp>
        <p:nvSpPr>
          <p:cNvPr id="9" name="object 9"/>
          <p:cNvSpPr/>
          <p:nvPr/>
        </p:nvSpPr>
        <p:spPr>
          <a:xfrm>
            <a:off x="1123950" y="2418588"/>
            <a:ext cx="5524500" cy="425196"/>
          </a:xfrm>
          <a:custGeom>
            <a:avLst/>
            <a:gdLst/>
            <a:ahLst/>
            <a:cxnLst/>
            <a:rect l="l" t="t" r="r" b="b"/>
            <a:pathLst>
              <a:path w="5524500" h="425196">
                <a:moveTo>
                  <a:pt x="0" y="425196"/>
                </a:moveTo>
                <a:lnTo>
                  <a:pt x="5524500" y="425196"/>
                </a:lnTo>
                <a:lnTo>
                  <a:pt x="5524500" y="0"/>
                </a:lnTo>
                <a:lnTo>
                  <a:pt x="0" y="0"/>
                </a:lnTo>
                <a:close/>
              </a:path>
            </a:pathLst>
          </a:custGeom>
          <a:solidFill>
            <a:srgbClr val="FFFFFF"/>
          </a:solidFill>
        </p:spPr>
        <p:txBody>
          <a:bodyPr wrap="square" lIns="0" tIns="0" rIns="0" bIns="0" rtlCol="0">
            <a:noAutofit/>
          </a:bodyPr>
          <a:lstStyle/>
          <a:p>
            <a:endParaRPr/>
          </a:p>
        </p:txBody>
      </p:sp>
      <p:sp>
        <p:nvSpPr>
          <p:cNvPr id="48" name="text 1"/>
          <p:cNvSpPr txBox="1"/>
          <p:nvPr/>
        </p:nvSpPr>
        <p:spPr>
          <a:xfrm>
            <a:off x="1143000" y="2418652"/>
            <a:ext cx="3001213"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invitent à participer à la création vous aussi.</a:t>
            </a:r>
            <a:endParaRPr sz="1000">
              <a:latin typeface="Century Gothic"/>
              <a:cs typeface="Century Gothic"/>
            </a:endParaRPr>
          </a:p>
        </p:txBody>
      </p:sp>
      <p:sp>
        <p:nvSpPr>
          <p:cNvPr id="10" name="object 10"/>
          <p:cNvSpPr/>
          <p:nvPr/>
        </p:nvSpPr>
        <p:spPr>
          <a:xfrm>
            <a:off x="1123950" y="2843784"/>
            <a:ext cx="5524500" cy="197358"/>
          </a:xfrm>
          <a:custGeom>
            <a:avLst/>
            <a:gdLst/>
            <a:ahLst/>
            <a:cxnLst/>
            <a:rect l="l" t="t" r="r" b="b"/>
            <a:pathLst>
              <a:path w="5524500" h="197358">
                <a:moveTo>
                  <a:pt x="0" y="197358"/>
                </a:moveTo>
                <a:lnTo>
                  <a:pt x="5524500" y="197358"/>
                </a:lnTo>
                <a:lnTo>
                  <a:pt x="5524500" y="0"/>
                </a:lnTo>
                <a:lnTo>
                  <a:pt x="0" y="0"/>
                </a:lnTo>
                <a:close/>
              </a:path>
            </a:pathLst>
          </a:custGeom>
          <a:solidFill>
            <a:srgbClr val="FFFFFF"/>
          </a:solidFill>
        </p:spPr>
        <p:txBody>
          <a:bodyPr wrap="square" lIns="0" tIns="0" rIns="0" bIns="0" rtlCol="0">
            <a:noAutofit/>
          </a:bodyPr>
          <a:lstStyle/>
          <a:p>
            <a:endParaRPr/>
          </a:p>
        </p:txBody>
      </p:sp>
      <p:sp>
        <p:nvSpPr>
          <p:cNvPr id="49" name="text 1"/>
          <p:cNvSpPr txBox="1"/>
          <p:nvPr/>
        </p:nvSpPr>
        <p:spPr>
          <a:xfrm>
            <a:off x="1143000" y="2843198"/>
            <a:ext cx="5521567" cy="218462"/>
          </a:xfrm>
          <a:prstGeom prst="rect">
            <a:avLst/>
          </a:prstGeom>
        </p:spPr>
        <p:txBody>
          <a:bodyPr vert="horz" wrap="none" lIns="0" tIns="0" rIns="0" bIns="0" rtlCol="0">
            <a:spAutoFit/>
          </a:bodyPr>
          <a:lstStyle/>
          <a:p>
            <a:pPr marL="0">
              <a:lnSpc>
                <a:spcPct val="100000"/>
              </a:lnSpc>
            </a:pPr>
            <a:r>
              <a:rPr sz="1070" b="1" spc="10" dirty="0">
                <a:solidFill>
                  <a:srgbClr val="404040"/>
                </a:solidFill>
                <a:latin typeface="Times New Roman"/>
                <a:cs typeface="Times New Roman"/>
              </a:rPr>
              <a:t>Nous ferons un jardin</a:t>
            </a:r>
            <a:r>
              <a:rPr sz="1070" spc="10" dirty="0">
                <a:solidFill>
                  <a:srgbClr val="404040"/>
                </a:solidFill>
                <a:latin typeface="Century Gothic"/>
                <a:cs typeface="Century Gothic"/>
              </a:rPr>
              <a:t> est une expérience pour tous les sens. Dans une atmosphère</a:t>
            </a:r>
            <a:endParaRPr sz="1000">
              <a:latin typeface="Century Gothic"/>
              <a:cs typeface="Century Gothic"/>
            </a:endParaRPr>
          </a:p>
        </p:txBody>
      </p:sp>
      <p:sp>
        <p:nvSpPr>
          <p:cNvPr id="11" name="object 11"/>
          <p:cNvSpPr/>
          <p:nvPr/>
        </p:nvSpPr>
        <p:spPr>
          <a:xfrm>
            <a:off x="1123950" y="3041142"/>
            <a:ext cx="5524500" cy="196596"/>
          </a:xfrm>
          <a:custGeom>
            <a:avLst/>
            <a:gdLst/>
            <a:ahLst/>
            <a:cxnLst/>
            <a:rect l="l" t="t" r="r" b="b"/>
            <a:pathLst>
              <a:path w="5524500" h="196596">
                <a:moveTo>
                  <a:pt x="0" y="196596"/>
                </a:moveTo>
                <a:lnTo>
                  <a:pt x="5524500" y="196596"/>
                </a:lnTo>
                <a:lnTo>
                  <a:pt x="5524500" y="1"/>
                </a:lnTo>
                <a:lnTo>
                  <a:pt x="0" y="1"/>
                </a:lnTo>
                <a:close/>
              </a:path>
            </a:pathLst>
          </a:custGeom>
          <a:solidFill>
            <a:srgbClr val="FFFFFF"/>
          </a:solidFill>
        </p:spPr>
        <p:txBody>
          <a:bodyPr wrap="square" lIns="0" tIns="0" rIns="0" bIns="0" rtlCol="0">
            <a:noAutofit/>
          </a:bodyPr>
          <a:lstStyle/>
          <a:p>
            <a:endParaRPr/>
          </a:p>
        </p:txBody>
      </p:sp>
      <p:sp>
        <p:nvSpPr>
          <p:cNvPr id="50" name="text 1"/>
          <p:cNvSpPr txBox="1"/>
          <p:nvPr/>
        </p:nvSpPr>
        <p:spPr>
          <a:xfrm>
            <a:off x="1143000" y="3041206"/>
            <a:ext cx="5520091"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festive et sympathique, vous pourrez rencontrer des artistes en art visuel, en métiers</a:t>
            </a:r>
            <a:endParaRPr sz="1000">
              <a:latin typeface="Century Gothic"/>
              <a:cs typeface="Century Gothic"/>
            </a:endParaRPr>
          </a:p>
        </p:txBody>
      </p:sp>
      <p:sp>
        <p:nvSpPr>
          <p:cNvPr id="12" name="object 12"/>
          <p:cNvSpPr/>
          <p:nvPr/>
        </p:nvSpPr>
        <p:spPr>
          <a:xfrm>
            <a:off x="1123950" y="3237738"/>
            <a:ext cx="5524500" cy="197358"/>
          </a:xfrm>
          <a:custGeom>
            <a:avLst/>
            <a:gdLst/>
            <a:ahLst/>
            <a:cxnLst/>
            <a:rect l="l" t="t" r="r" b="b"/>
            <a:pathLst>
              <a:path w="5524500" h="197358">
                <a:moveTo>
                  <a:pt x="0" y="197358"/>
                </a:moveTo>
                <a:lnTo>
                  <a:pt x="5524500" y="197358"/>
                </a:lnTo>
                <a:lnTo>
                  <a:pt x="5524500" y="0"/>
                </a:lnTo>
                <a:lnTo>
                  <a:pt x="0" y="0"/>
                </a:lnTo>
                <a:close/>
              </a:path>
            </a:pathLst>
          </a:custGeom>
          <a:solidFill>
            <a:srgbClr val="FFFFFF"/>
          </a:solidFill>
        </p:spPr>
        <p:txBody>
          <a:bodyPr wrap="square" lIns="0" tIns="0" rIns="0" bIns="0" rtlCol="0">
            <a:noAutofit/>
          </a:bodyPr>
          <a:lstStyle/>
          <a:p>
            <a:endParaRPr/>
          </a:p>
        </p:txBody>
      </p:sp>
      <p:sp>
        <p:nvSpPr>
          <p:cNvPr id="51" name="text 1"/>
          <p:cNvSpPr txBox="1"/>
          <p:nvPr/>
        </p:nvSpPr>
        <p:spPr>
          <a:xfrm>
            <a:off x="1143000" y="3237802"/>
            <a:ext cx="5523773"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d’art, en littérature, en musique et en gastronomie à la Galerie-Boutique Christine</a:t>
            </a:r>
            <a:endParaRPr sz="1000">
              <a:latin typeface="Century Gothic"/>
              <a:cs typeface="Century Gothic"/>
            </a:endParaRPr>
          </a:p>
        </p:txBody>
      </p:sp>
      <p:sp>
        <p:nvSpPr>
          <p:cNvPr id="13" name="object 13"/>
          <p:cNvSpPr/>
          <p:nvPr/>
        </p:nvSpPr>
        <p:spPr>
          <a:xfrm>
            <a:off x="1123950" y="3435096"/>
            <a:ext cx="5524500" cy="425196"/>
          </a:xfrm>
          <a:custGeom>
            <a:avLst/>
            <a:gdLst/>
            <a:ahLst/>
            <a:cxnLst/>
            <a:rect l="l" t="t" r="r" b="b"/>
            <a:pathLst>
              <a:path w="5524500" h="425196">
                <a:moveTo>
                  <a:pt x="0" y="425196"/>
                </a:moveTo>
                <a:lnTo>
                  <a:pt x="5524500" y="425196"/>
                </a:lnTo>
                <a:lnTo>
                  <a:pt x="5524500" y="0"/>
                </a:lnTo>
                <a:lnTo>
                  <a:pt x="0" y="0"/>
                </a:lnTo>
                <a:close/>
              </a:path>
            </a:pathLst>
          </a:custGeom>
          <a:solidFill>
            <a:srgbClr val="FFFFFF"/>
          </a:solidFill>
        </p:spPr>
        <p:txBody>
          <a:bodyPr wrap="square" lIns="0" tIns="0" rIns="0" bIns="0" rtlCol="0">
            <a:noAutofit/>
          </a:bodyPr>
          <a:lstStyle/>
          <a:p>
            <a:endParaRPr/>
          </a:p>
        </p:txBody>
      </p:sp>
      <p:sp>
        <p:nvSpPr>
          <p:cNvPr id="52" name="text 1"/>
          <p:cNvSpPr txBox="1"/>
          <p:nvPr/>
        </p:nvSpPr>
        <p:spPr>
          <a:xfrm>
            <a:off x="1143000" y="3435161"/>
            <a:ext cx="578049" cy="190622"/>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Grenier.</a:t>
            </a:r>
            <a:endParaRPr sz="1100">
              <a:latin typeface="Century Gothic"/>
              <a:cs typeface="Century Gothic"/>
            </a:endParaRPr>
          </a:p>
        </p:txBody>
      </p:sp>
      <p:sp>
        <p:nvSpPr>
          <p:cNvPr id="14" name="object 14"/>
          <p:cNvSpPr/>
          <p:nvPr/>
        </p:nvSpPr>
        <p:spPr>
          <a:xfrm>
            <a:off x="1123950" y="3860292"/>
            <a:ext cx="5524500" cy="197358"/>
          </a:xfrm>
          <a:custGeom>
            <a:avLst/>
            <a:gdLst/>
            <a:ahLst/>
            <a:cxnLst/>
            <a:rect l="l" t="t" r="r" b="b"/>
            <a:pathLst>
              <a:path w="5524500" h="197358">
                <a:moveTo>
                  <a:pt x="0" y="197358"/>
                </a:moveTo>
                <a:lnTo>
                  <a:pt x="5524500" y="197358"/>
                </a:lnTo>
                <a:lnTo>
                  <a:pt x="5524500" y="0"/>
                </a:lnTo>
                <a:lnTo>
                  <a:pt x="0" y="0"/>
                </a:lnTo>
                <a:close/>
              </a:path>
            </a:pathLst>
          </a:custGeom>
          <a:solidFill>
            <a:srgbClr val="FFFFFF"/>
          </a:solidFill>
        </p:spPr>
        <p:txBody>
          <a:bodyPr wrap="square" lIns="0" tIns="0" rIns="0" bIns="0" rtlCol="0">
            <a:noAutofit/>
          </a:bodyPr>
          <a:lstStyle/>
          <a:p>
            <a:endParaRPr/>
          </a:p>
        </p:txBody>
      </p:sp>
      <p:sp>
        <p:nvSpPr>
          <p:cNvPr id="53" name="text 1"/>
          <p:cNvSpPr txBox="1"/>
          <p:nvPr/>
        </p:nvSpPr>
        <p:spPr>
          <a:xfrm>
            <a:off x="1143000" y="3860356"/>
            <a:ext cx="5523428"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Tous sont invités à rencontrer les artistes, découvrir leurs nouveautés, visiter la salle</a:t>
            </a:r>
            <a:endParaRPr sz="1000">
              <a:latin typeface="Century Gothic"/>
              <a:cs typeface="Century Gothic"/>
            </a:endParaRPr>
          </a:p>
        </p:txBody>
      </p:sp>
      <p:sp>
        <p:nvSpPr>
          <p:cNvPr id="15" name="object 15"/>
          <p:cNvSpPr/>
          <p:nvPr/>
        </p:nvSpPr>
        <p:spPr>
          <a:xfrm>
            <a:off x="1123950" y="4057650"/>
            <a:ext cx="5524500" cy="196596"/>
          </a:xfrm>
          <a:custGeom>
            <a:avLst/>
            <a:gdLst/>
            <a:ahLst/>
            <a:cxnLst/>
            <a:rect l="l" t="t" r="r" b="b"/>
            <a:pathLst>
              <a:path w="5524500" h="196596">
                <a:moveTo>
                  <a:pt x="0" y="196596"/>
                </a:moveTo>
                <a:lnTo>
                  <a:pt x="5524500" y="196596"/>
                </a:lnTo>
                <a:lnTo>
                  <a:pt x="5524500" y="0"/>
                </a:lnTo>
                <a:lnTo>
                  <a:pt x="0" y="0"/>
                </a:lnTo>
                <a:close/>
              </a:path>
            </a:pathLst>
          </a:custGeom>
          <a:solidFill>
            <a:srgbClr val="FFFFFF"/>
          </a:solidFill>
        </p:spPr>
        <p:txBody>
          <a:bodyPr wrap="square" lIns="0" tIns="0" rIns="0" bIns="0" rtlCol="0">
            <a:noAutofit/>
          </a:bodyPr>
          <a:lstStyle/>
          <a:p>
            <a:endParaRPr/>
          </a:p>
        </p:txBody>
      </p:sp>
      <p:sp>
        <p:nvSpPr>
          <p:cNvPr id="54" name="text 1"/>
          <p:cNvSpPr txBox="1"/>
          <p:nvPr/>
        </p:nvSpPr>
        <p:spPr>
          <a:xfrm>
            <a:off x="1143000" y="4057714"/>
            <a:ext cx="5522531"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à manger de Christine avec des œuvres dans un décor, déguster une création du</a:t>
            </a:r>
            <a:endParaRPr sz="1000">
              <a:latin typeface="Century Gothic"/>
              <a:cs typeface="Century Gothic"/>
            </a:endParaRPr>
          </a:p>
        </p:txBody>
      </p:sp>
      <p:sp>
        <p:nvSpPr>
          <p:cNvPr id="16" name="object 16"/>
          <p:cNvSpPr/>
          <p:nvPr/>
        </p:nvSpPr>
        <p:spPr>
          <a:xfrm>
            <a:off x="1123950" y="4254246"/>
            <a:ext cx="5524500" cy="197358"/>
          </a:xfrm>
          <a:custGeom>
            <a:avLst/>
            <a:gdLst/>
            <a:ahLst/>
            <a:cxnLst/>
            <a:rect l="l" t="t" r="r" b="b"/>
            <a:pathLst>
              <a:path w="5524500" h="197358">
                <a:moveTo>
                  <a:pt x="0" y="197358"/>
                </a:moveTo>
                <a:lnTo>
                  <a:pt x="5524500" y="197358"/>
                </a:lnTo>
                <a:lnTo>
                  <a:pt x="5524500" y="0"/>
                </a:lnTo>
                <a:lnTo>
                  <a:pt x="0" y="0"/>
                </a:lnTo>
                <a:close/>
              </a:path>
            </a:pathLst>
          </a:custGeom>
          <a:solidFill>
            <a:srgbClr val="FFFFFF"/>
          </a:solidFill>
        </p:spPr>
        <p:txBody>
          <a:bodyPr wrap="square" lIns="0" tIns="0" rIns="0" bIns="0" rtlCol="0">
            <a:noAutofit/>
          </a:bodyPr>
          <a:lstStyle/>
          <a:p>
            <a:endParaRPr/>
          </a:p>
        </p:txBody>
      </p:sp>
      <p:sp>
        <p:nvSpPr>
          <p:cNvPr id="55" name="text 1"/>
          <p:cNvSpPr txBox="1"/>
          <p:nvPr/>
        </p:nvSpPr>
        <p:spPr>
          <a:xfrm>
            <a:off x="1143000" y="4254310"/>
            <a:ext cx="5520371"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chef cuisinier tout en écoutant de la poésie ou un chant magnifique. De plus, vous</a:t>
            </a:r>
            <a:endParaRPr sz="1000">
              <a:latin typeface="Century Gothic"/>
              <a:cs typeface="Century Gothic"/>
            </a:endParaRPr>
          </a:p>
        </p:txBody>
      </p:sp>
      <p:sp>
        <p:nvSpPr>
          <p:cNvPr id="17" name="object 17"/>
          <p:cNvSpPr/>
          <p:nvPr/>
        </p:nvSpPr>
        <p:spPr>
          <a:xfrm>
            <a:off x="1123950" y="4451604"/>
            <a:ext cx="5524500" cy="425196"/>
          </a:xfrm>
          <a:custGeom>
            <a:avLst/>
            <a:gdLst/>
            <a:ahLst/>
            <a:cxnLst/>
            <a:rect l="l" t="t" r="r" b="b"/>
            <a:pathLst>
              <a:path w="5524500" h="425196">
                <a:moveTo>
                  <a:pt x="0" y="425196"/>
                </a:moveTo>
                <a:lnTo>
                  <a:pt x="5524500" y="425196"/>
                </a:lnTo>
                <a:lnTo>
                  <a:pt x="5524500" y="0"/>
                </a:lnTo>
                <a:lnTo>
                  <a:pt x="0" y="0"/>
                </a:lnTo>
                <a:close/>
              </a:path>
            </a:pathLst>
          </a:custGeom>
          <a:solidFill>
            <a:srgbClr val="FFFFFF"/>
          </a:solidFill>
        </p:spPr>
        <p:txBody>
          <a:bodyPr wrap="square" lIns="0" tIns="0" rIns="0" bIns="0" rtlCol="0">
            <a:noAutofit/>
          </a:bodyPr>
          <a:lstStyle/>
          <a:p>
            <a:endParaRPr/>
          </a:p>
        </p:txBody>
      </p:sp>
      <p:sp>
        <p:nvSpPr>
          <p:cNvPr id="56" name="text 1"/>
          <p:cNvSpPr txBox="1"/>
          <p:nvPr/>
        </p:nvSpPr>
        <p:spPr>
          <a:xfrm>
            <a:off x="1143000" y="4451668"/>
            <a:ext cx="5564579"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pourrez créer à votre tour en participant la création d’une œuvre d’art collective. </a:t>
            </a:r>
            <a:endParaRPr sz="1000">
              <a:latin typeface="Century Gothic"/>
              <a:cs typeface="Century Gothic"/>
            </a:endParaRPr>
          </a:p>
        </p:txBody>
      </p:sp>
      <p:sp>
        <p:nvSpPr>
          <p:cNvPr id="18" name="object 18"/>
          <p:cNvSpPr/>
          <p:nvPr/>
        </p:nvSpPr>
        <p:spPr>
          <a:xfrm>
            <a:off x="1123950" y="4876800"/>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57" name="text 1"/>
          <p:cNvSpPr txBox="1"/>
          <p:nvPr/>
        </p:nvSpPr>
        <p:spPr>
          <a:xfrm>
            <a:off x="1143000" y="4877626"/>
            <a:ext cx="1140405"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Les artistes sont :</a:t>
            </a:r>
            <a:endParaRPr sz="1000">
              <a:latin typeface="Century Gothic"/>
              <a:cs typeface="Century Gothic"/>
            </a:endParaRPr>
          </a:p>
        </p:txBody>
      </p:sp>
      <p:sp>
        <p:nvSpPr>
          <p:cNvPr id="19" name="object 19"/>
          <p:cNvSpPr/>
          <p:nvPr/>
        </p:nvSpPr>
        <p:spPr>
          <a:xfrm>
            <a:off x="1352550" y="5048250"/>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58" name="text 1"/>
          <p:cNvSpPr txBox="1"/>
          <p:nvPr/>
        </p:nvSpPr>
        <p:spPr>
          <a:xfrm>
            <a:off x="1371600" y="5049076"/>
            <a:ext cx="123274" cy="204289"/>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59" name="text 1"/>
          <p:cNvSpPr txBox="1"/>
          <p:nvPr/>
        </p:nvSpPr>
        <p:spPr>
          <a:xfrm>
            <a:off x="1600199" y="5049076"/>
            <a:ext cx="4508447"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Jacques Lisée, artiste peintre et sculpteur, parrain de l’événement</a:t>
            </a:r>
            <a:endParaRPr sz="1000">
              <a:latin typeface="Century Gothic"/>
              <a:cs typeface="Century Gothic"/>
            </a:endParaRPr>
          </a:p>
        </p:txBody>
      </p:sp>
      <p:sp>
        <p:nvSpPr>
          <p:cNvPr id="20" name="object 20"/>
          <p:cNvSpPr/>
          <p:nvPr/>
        </p:nvSpPr>
        <p:spPr>
          <a:xfrm>
            <a:off x="1352550" y="5219700"/>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60" name="text 1"/>
          <p:cNvSpPr txBox="1"/>
          <p:nvPr/>
        </p:nvSpPr>
        <p:spPr>
          <a:xfrm>
            <a:off x="1371600" y="5220526"/>
            <a:ext cx="123274" cy="204289"/>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61" name="text 1"/>
          <p:cNvSpPr txBox="1"/>
          <p:nvPr/>
        </p:nvSpPr>
        <p:spPr>
          <a:xfrm>
            <a:off x="1600199" y="5220526"/>
            <a:ext cx="4959546"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Yolande Bernier, artiste peintre Nihonga (technique ancienne japonaise)</a:t>
            </a:r>
            <a:endParaRPr sz="1000">
              <a:latin typeface="Century Gothic"/>
              <a:cs typeface="Century Gothic"/>
            </a:endParaRPr>
          </a:p>
        </p:txBody>
      </p:sp>
      <p:sp>
        <p:nvSpPr>
          <p:cNvPr id="21" name="object 21"/>
          <p:cNvSpPr/>
          <p:nvPr/>
        </p:nvSpPr>
        <p:spPr>
          <a:xfrm>
            <a:off x="1352550" y="5391150"/>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62" name="text 1"/>
          <p:cNvSpPr txBox="1"/>
          <p:nvPr/>
        </p:nvSpPr>
        <p:spPr>
          <a:xfrm>
            <a:off x="1371600" y="5391976"/>
            <a:ext cx="123274" cy="204289"/>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63" name="text 1"/>
          <p:cNvSpPr txBox="1"/>
          <p:nvPr/>
        </p:nvSpPr>
        <p:spPr>
          <a:xfrm>
            <a:off x="1600199" y="5391976"/>
            <a:ext cx="5062242" cy="190622"/>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France-Anne Blanchet, artiste multidisciplinaire et médiatrice pour l’art</a:t>
            </a:r>
            <a:endParaRPr sz="1100">
              <a:latin typeface="Century Gothic"/>
              <a:cs typeface="Century Gothic"/>
            </a:endParaRPr>
          </a:p>
        </p:txBody>
      </p:sp>
      <p:sp>
        <p:nvSpPr>
          <p:cNvPr id="22" name="object 22"/>
          <p:cNvSpPr/>
          <p:nvPr/>
        </p:nvSpPr>
        <p:spPr>
          <a:xfrm>
            <a:off x="1352550" y="5562600"/>
            <a:ext cx="5295900" cy="170688"/>
          </a:xfrm>
          <a:custGeom>
            <a:avLst/>
            <a:gdLst/>
            <a:ahLst/>
            <a:cxnLst/>
            <a:rect l="l" t="t" r="r" b="b"/>
            <a:pathLst>
              <a:path w="5295900" h="170688">
                <a:moveTo>
                  <a:pt x="0" y="170688"/>
                </a:moveTo>
                <a:lnTo>
                  <a:pt x="5295900" y="170688"/>
                </a:lnTo>
                <a:lnTo>
                  <a:pt x="5295900" y="0"/>
                </a:lnTo>
                <a:lnTo>
                  <a:pt x="0" y="0"/>
                </a:lnTo>
                <a:close/>
              </a:path>
            </a:pathLst>
          </a:custGeom>
          <a:solidFill>
            <a:srgbClr val="FFFFFF"/>
          </a:solidFill>
        </p:spPr>
        <p:txBody>
          <a:bodyPr wrap="square" lIns="0" tIns="0" rIns="0" bIns="0" rtlCol="0">
            <a:noAutofit/>
          </a:bodyPr>
          <a:lstStyle/>
          <a:p>
            <a:endParaRPr/>
          </a:p>
        </p:txBody>
      </p:sp>
      <p:sp>
        <p:nvSpPr>
          <p:cNvPr id="64" name="text 1"/>
          <p:cNvSpPr txBox="1"/>
          <p:nvPr/>
        </p:nvSpPr>
        <p:spPr>
          <a:xfrm>
            <a:off x="1600200" y="5562664"/>
            <a:ext cx="576525" cy="190622"/>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collectif</a:t>
            </a:r>
            <a:endParaRPr sz="1100">
              <a:latin typeface="Century Gothic"/>
              <a:cs typeface="Century Gothic"/>
            </a:endParaRPr>
          </a:p>
        </p:txBody>
      </p:sp>
      <p:sp>
        <p:nvSpPr>
          <p:cNvPr id="23" name="object 23"/>
          <p:cNvSpPr/>
          <p:nvPr/>
        </p:nvSpPr>
        <p:spPr>
          <a:xfrm>
            <a:off x="1352550" y="5733288"/>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65" name="text 1"/>
          <p:cNvSpPr txBox="1"/>
          <p:nvPr/>
        </p:nvSpPr>
        <p:spPr>
          <a:xfrm>
            <a:off x="1371600" y="5734114"/>
            <a:ext cx="123274" cy="204289"/>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66" name="text 1"/>
          <p:cNvSpPr txBox="1"/>
          <p:nvPr/>
        </p:nvSpPr>
        <p:spPr>
          <a:xfrm>
            <a:off x="1600199" y="5734114"/>
            <a:ext cx="2483046"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Marthe Coulombe, bijoux en bronze</a:t>
            </a:r>
            <a:endParaRPr sz="1000">
              <a:latin typeface="Century Gothic"/>
              <a:cs typeface="Century Gothic"/>
            </a:endParaRPr>
          </a:p>
        </p:txBody>
      </p:sp>
      <p:sp>
        <p:nvSpPr>
          <p:cNvPr id="24" name="object 24"/>
          <p:cNvSpPr/>
          <p:nvPr/>
        </p:nvSpPr>
        <p:spPr>
          <a:xfrm>
            <a:off x="1352550" y="5904738"/>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67" name="text 1"/>
          <p:cNvSpPr txBox="1"/>
          <p:nvPr/>
        </p:nvSpPr>
        <p:spPr>
          <a:xfrm>
            <a:off x="1371600" y="5905565"/>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68" name="text 1"/>
          <p:cNvSpPr txBox="1"/>
          <p:nvPr/>
        </p:nvSpPr>
        <p:spPr>
          <a:xfrm>
            <a:off x="1600199" y="5905565"/>
            <a:ext cx="1923745"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Marie Drolet Cloutier, poète</a:t>
            </a:r>
            <a:endParaRPr sz="1000">
              <a:latin typeface="Century Gothic"/>
              <a:cs typeface="Century Gothic"/>
            </a:endParaRPr>
          </a:p>
        </p:txBody>
      </p:sp>
      <p:sp>
        <p:nvSpPr>
          <p:cNvPr id="25" name="object 25"/>
          <p:cNvSpPr/>
          <p:nvPr/>
        </p:nvSpPr>
        <p:spPr>
          <a:xfrm>
            <a:off x="1352550" y="6076188"/>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69" name="text 1"/>
          <p:cNvSpPr txBox="1"/>
          <p:nvPr/>
        </p:nvSpPr>
        <p:spPr>
          <a:xfrm>
            <a:off x="1371600" y="6077015"/>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70" name="text 1"/>
          <p:cNvSpPr txBox="1"/>
          <p:nvPr/>
        </p:nvSpPr>
        <p:spPr>
          <a:xfrm>
            <a:off x="1600199" y="6077015"/>
            <a:ext cx="4148784"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Marie-Claude Garneau, designer de mode, broderie Sashiko</a:t>
            </a:r>
            <a:endParaRPr sz="1000">
              <a:latin typeface="Century Gothic"/>
              <a:cs typeface="Century Gothic"/>
            </a:endParaRPr>
          </a:p>
        </p:txBody>
      </p:sp>
      <p:sp>
        <p:nvSpPr>
          <p:cNvPr id="26" name="object 26"/>
          <p:cNvSpPr/>
          <p:nvPr/>
        </p:nvSpPr>
        <p:spPr>
          <a:xfrm>
            <a:off x="1352550" y="6247638"/>
            <a:ext cx="5295900" cy="170688"/>
          </a:xfrm>
          <a:custGeom>
            <a:avLst/>
            <a:gdLst/>
            <a:ahLst/>
            <a:cxnLst/>
            <a:rect l="l" t="t" r="r" b="b"/>
            <a:pathLst>
              <a:path w="5295900" h="170688">
                <a:moveTo>
                  <a:pt x="0" y="170688"/>
                </a:moveTo>
                <a:lnTo>
                  <a:pt x="5295900" y="170688"/>
                </a:lnTo>
                <a:lnTo>
                  <a:pt x="5295900" y="0"/>
                </a:lnTo>
                <a:lnTo>
                  <a:pt x="0" y="0"/>
                </a:lnTo>
                <a:close/>
              </a:path>
            </a:pathLst>
          </a:custGeom>
          <a:solidFill>
            <a:srgbClr val="FFFFFF"/>
          </a:solidFill>
        </p:spPr>
        <p:txBody>
          <a:bodyPr wrap="square" lIns="0" tIns="0" rIns="0" bIns="0" rtlCol="0">
            <a:noAutofit/>
          </a:bodyPr>
          <a:lstStyle/>
          <a:p>
            <a:endParaRPr/>
          </a:p>
        </p:txBody>
      </p:sp>
      <p:sp>
        <p:nvSpPr>
          <p:cNvPr id="71" name="text 1"/>
          <p:cNvSpPr txBox="1"/>
          <p:nvPr/>
        </p:nvSpPr>
        <p:spPr>
          <a:xfrm>
            <a:off x="1371600" y="6247703"/>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72" name="text 1"/>
          <p:cNvSpPr txBox="1"/>
          <p:nvPr/>
        </p:nvSpPr>
        <p:spPr>
          <a:xfrm>
            <a:off x="1600199" y="6247703"/>
            <a:ext cx="2072333"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Christine Grenier, artiste textile</a:t>
            </a:r>
            <a:endParaRPr sz="1000">
              <a:latin typeface="Century Gothic"/>
              <a:cs typeface="Century Gothic"/>
            </a:endParaRPr>
          </a:p>
        </p:txBody>
      </p:sp>
      <p:sp>
        <p:nvSpPr>
          <p:cNvPr id="27" name="object 27"/>
          <p:cNvSpPr/>
          <p:nvPr/>
        </p:nvSpPr>
        <p:spPr>
          <a:xfrm>
            <a:off x="1352550" y="6418326"/>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73" name="text 1"/>
          <p:cNvSpPr txBox="1"/>
          <p:nvPr/>
        </p:nvSpPr>
        <p:spPr>
          <a:xfrm>
            <a:off x="1371600" y="6419153"/>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74" name="text 1"/>
          <p:cNvSpPr txBox="1"/>
          <p:nvPr/>
        </p:nvSpPr>
        <p:spPr>
          <a:xfrm>
            <a:off x="1600199" y="6419153"/>
            <a:ext cx="1892499"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Hélène Hébert, horticultrice</a:t>
            </a:r>
            <a:endParaRPr sz="1000">
              <a:latin typeface="Century Gothic"/>
              <a:cs typeface="Century Gothic"/>
            </a:endParaRPr>
          </a:p>
        </p:txBody>
      </p:sp>
      <p:sp>
        <p:nvSpPr>
          <p:cNvPr id="28" name="object 28"/>
          <p:cNvSpPr/>
          <p:nvPr/>
        </p:nvSpPr>
        <p:spPr>
          <a:xfrm>
            <a:off x="1352550" y="6589776"/>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75" name="text 1"/>
          <p:cNvSpPr txBox="1"/>
          <p:nvPr/>
        </p:nvSpPr>
        <p:spPr>
          <a:xfrm>
            <a:off x="1371600" y="6590603"/>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76" name="text 1"/>
          <p:cNvSpPr txBox="1"/>
          <p:nvPr/>
        </p:nvSpPr>
        <p:spPr>
          <a:xfrm>
            <a:off x="1600199" y="6590603"/>
            <a:ext cx="1806391"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Hélène Jacques, mosaïste</a:t>
            </a:r>
            <a:endParaRPr sz="1000">
              <a:latin typeface="Century Gothic"/>
              <a:cs typeface="Century Gothic"/>
            </a:endParaRPr>
          </a:p>
        </p:txBody>
      </p:sp>
      <p:sp>
        <p:nvSpPr>
          <p:cNvPr id="29" name="object 29"/>
          <p:cNvSpPr/>
          <p:nvPr/>
        </p:nvSpPr>
        <p:spPr>
          <a:xfrm>
            <a:off x="1352550" y="6761226"/>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77" name="text 1"/>
          <p:cNvSpPr txBox="1"/>
          <p:nvPr/>
        </p:nvSpPr>
        <p:spPr>
          <a:xfrm>
            <a:off x="1371600" y="6762053"/>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78" name="text 1"/>
          <p:cNvSpPr txBox="1"/>
          <p:nvPr/>
        </p:nvSpPr>
        <p:spPr>
          <a:xfrm>
            <a:off x="1600199" y="6762053"/>
            <a:ext cx="1602942"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Frédéric Lebel, cuisinier</a:t>
            </a:r>
            <a:endParaRPr sz="1000">
              <a:latin typeface="Century Gothic"/>
              <a:cs typeface="Century Gothic"/>
            </a:endParaRPr>
          </a:p>
        </p:txBody>
      </p:sp>
      <p:sp>
        <p:nvSpPr>
          <p:cNvPr id="30" name="object 30"/>
          <p:cNvSpPr/>
          <p:nvPr/>
        </p:nvSpPr>
        <p:spPr>
          <a:xfrm>
            <a:off x="1352550" y="6932676"/>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79" name="text 1"/>
          <p:cNvSpPr txBox="1"/>
          <p:nvPr/>
        </p:nvSpPr>
        <p:spPr>
          <a:xfrm>
            <a:off x="1371600" y="6933503"/>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80" name="text 1"/>
          <p:cNvSpPr txBox="1"/>
          <p:nvPr/>
        </p:nvSpPr>
        <p:spPr>
          <a:xfrm>
            <a:off x="1600199" y="6933503"/>
            <a:ext cx="2974543"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Marcel Martineau, objets décoratifs en bois</a:t>
            </a:r>
            <a:endParaRPr sz="1000">
              <a:latin typeface="Century Gothic"/>
              <a:cs typeface="Century Gothic"/>
            </a:endParaRPr>
          </a:p>
        </p:txBody>
      </p:sp>
      <p:sp>
        <p:nvSpPr>
          <p:cNvPr id="31" name="object 31"/>
          <p:cNvSpPr/>
          <p:nvPr/>
        </p:nvSpPr>
        <p:spPr>
          <a:xfrm>
            <a:off x="1352550" y="7104126"/>
            <a:ext cx="5295900" cy="196596"/>
          </a:xfrm>
          <a:custGeom>
            <a:avLst/>
            <a:gdLst/>
            <a:ahLst/>
            <a:cxnLst/>
            <a:rect l="l" t="t" r="r" b="b"/>
            <a:pathLst>
              <a:path w="5295900" h="196596">
                <a:moveTo>
                  <a:pt x="0" y="196596"/>
                </a:moveTo>
                <a:lnTo>
                  <a:pt x="5295900" y="196596"/>
                </a:lnTo>
                <a:lnTo>
                  <a:pt x="5295900" y="0"/>
                </a:lnTo>
                <a:lnTo>
                  <a:pt x="0" y="0"/>
                </a:lnTo>
                <a:close/>
              </a:path>
            </a:pathLst>
          </a:custGeom>
          <a:solidFill>
            <a:srgbClr val="FFFFFF"/>
          </a:solidFill>
        </p:spPr>
        <p:txBody>
          <a:bodyPr wrap="square" lIns="0" tIns="0" rIns="0" bIns="0" rtlCol="0">
            <a:noAutofit/>
          </a:bodyPr>
          <a:lstStyle/>
          <a:p>
            <a:endParaRPr/>
          </a:p>
        </p:txBody>
      </p:sp>
      <p:sp>
        <p:nvSpPr>
          <p:cNvPr id="81" name="text 1"/>
          <p:cNvSpPr txBox="1"/>
          <p:nvPr/>
        </p:nvSpPr>
        <p:spPr>
          <a:xfrm>
            <a:off x="1371600" y="7104191"/>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82" name="text 1"/>
          <p:cNvSpPr txBox="1"/>
          <p:nvPr/>
        </p:nvSpPr>
        <p:spPr>
          <a:xfrm>
            <a:off x="1600199" y="7104191"/>
            <a:ext cx="1807912"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Sylvie Mathieu, chanteuse</a:t>
            </a:r>
            <a:endParaRPr sz="1000">
              <a:latin typeface="Century Gothic"/>
              <a:cs typeface="Century Gothic"/>
            </a:endParaRPr>
          </a:p>
        </p:txBody>
      </p:sp>
      <p:sp>
        <p:nvSpPr>
          <p:cNvPr id="32" name="object 32"/>
          <p:cNvSpPr/>
          <p:nvPr/>
        </p:nvSpPr>
        <p:spPr>
          <a:xfrm>
            <a:off x="1352550" y="7300722"/>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83" name="text 1"/>
          <p:cNvSpPr txBox="1"/>
          <p:nvPr/>
        </p:nvSpPr>
        <p:spPr>
          <a:xfrm>
            <a:off x="1371600" y="7301549"/>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84" name="text 1"/>
          <p:cNvSpPr txBox="1"/>
          <p:nvPr/>
        </p:nvSpPr>
        <p:spPr>
          <a:xfrm>
            <a:off x="1600199" y="7301549"/>
            <a:ext cx="2045663"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Sylvie Maurice, vannière d’art</a:t>
            </a:r>
            <a:endParaRPr sz="1000">
              <a:latin typeface="Century Gothic"/>
              <a:cs typeface="Century Gothic"/>
            </a:endParaRPr>
          </a:p>
        </p:txBody>
      </p:sp>
      <p:sp>
        <p:nvSpPr>
          <p:cNvPr id="33" name="object 33"/>
          <p:cNvSpPr/>
          <p:nvPr/>
        </p:nvSpPr>
        <p:spPr>
          <a:xfrm>
            <a:off x="1352550" y="7472172"/>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85" name="text 1"/>
          <p:cNvSpPr txBox="1"/>
          <p:nvPr/>
        </p:nvSpPr>
        <p:spPr>
          <a:xfrm>
            <a:off x="1371600" y="7472999"/>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86" name="text 1"/>
          <p:cNvSpPr txBox="1"/>
          <p:nvPr/>
        </p:nvSpPr>
        <p:spPr>
          <a:xfrm>
            <a:off x="1600199" y="7472999"/>
            <a:ext cx="2040326"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Helena Scheffer, artiste textile</a:t>
            </a:r>
            <a:endParaRPr sz="1000">
              <a:latin typeface="Century Gothic"/>
              <a:cs typeface="Century Gothic"/>
            </a:endParaRPr>
          </a:p>
        </p:txBody>
      </p:sp>
      <p:sp>
        <p:nvSpPr>
          <p:cNvPr id="34" name="object 34"/>
          <p:cNvSpPr/>
          <p:nvPr/>
        </p:nvSpPr>
        <p:spPr>
          <a:xfrm>
            <a:off x="1352550" y="7643622"/>
            <a:ext cx="5295900" cy="170688"/>
          </a:xfrm>
          <a:custGeom>
            <a:avLst/>
            <a:gdLst/>
            <a:ahLst/>
            <a:cxnLst/>
            <a:rect l="l" t="t" r="r" b="b"/>
            <a:pathLst>
              <a:path w="5295900" h="170688">
                <a:moveTo>
                  <a:pt x="0" y="170688"/>
                </a:moveTo>
                <a:lnTo>
                  <a:pt x="5295900" y="170688"/>
                </a:lnTo>
                <a:lnTo>
                  <a:pt x="5295900" y="0"/>
                </a:lnTo>
                <a:lnTo>
                  <a:pt x="0" y="0"/>
                </a:lnTo>
                <a:close/>
              </a:path>
            </a:pathLst>
          </a:custGeom>
          <a:solidFill>
            <a:srgbClr val="FFFFFF"/>
          </a:solidFill>
        </p:spPr>
        <p:txBody>
          <a:bodyPr wrap="square" lIns="0" tIns="0" rIns="0" bIns="0" rtlCol="0">
            <a:noAutofit/>
          </a:bodyPr>
          <a:lstStyle/>
          <a:p>
            <a:endParaRPr/>
          </a:p>
        </p:txBody>
      </p:sp>
      <p:sp>
        <p:nvSpPr>
          <p:cNvPr id="87" name="text 1"/>
          <p:cNvSpPr txBox="1"/>
          <p:nvPr/>
        </p:nvSpPr>
        <p:spPr>
          <a:xfrm>
            <a:off x="1371600" y="7643687"/>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88" name="text 1"/>
          <p:cNvSpPr txBox="1"/>
          <p:nvPr/>
        </p:nvSpPr>
        <p:spPr>
          <a:xfrm>
            <a:off x="1600199" y="7643687"/>
            <a:ext cx="2287976"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Michel E. Tremblay, photographe</a:t>
            </a:r>
            <a:endParaRPr sz="1000">
              <a:latin typeface="Century Gothic"/>
              <a:cs typeface="Century Gothic"/>
            </a:endParaRPr>
          </a:p>
        </p:txBody>
      </p:sp>
      <p:sp>
        <p:nvSpPr>
          <p:cNvPr id="35" name="object 35"/>
          <p:cNvSpPr/>
          <p:nvPr/>
        </p:nvSpPr>
        <p:spPr>
          <a:xfrm>
            <a:off x="1352550" y="7814310"/>
            <a:ext cx="5295900" cy="171450"/>
          </a:xfrm>
          <a:custGeom>
            <a:avLst/>
            <a:gdLst/>
            <a:ahLst/>
            <a:cxnLst/>
            <a:rect l="l" t="t" r="r" b="b"/>
            <a:pathLst>
              <a:path w="5295900" h="171450">
                <a:moveTo>
                  <a:pt x="0" y="171450"/>
                </a:moveTo>
                <a:lnTo>
                  <a:pt x="5295900" y="171450"/>
                </a:lnTo>
                <a:lnTo>
                  <a:pt x="5295900" y="0"/>
                </a:lnTo>
                <a:lnTo>
                  <a:pt x="0" y="0"/>
                </a:lnTo>
                <a:close/>
              </a:path>
            </a:pathLst>
          </a:custGeom>
          <a:solidFill>
            <a:srgbClr val="FFFFFF"/>
          </a:solidFill>
        </p:spPr>
        <p:txBody>
          <a:bodyPr wrap="square" lIns="0" tIns="0" rIns="0" bIns="0" rtlCol="0">
            <a:noAutofit/>
          </a:bodyPr>
          <a:lstStyle/>
          <a:p>
            <a:endParaRPr/>
          </a:p>
        </p:txBody>
      </p:sp>
      <p:sp>
        <p:nvSpPr>
          <p:cNvPr id="89" name="text 1"/>
          <p:cNvSpPr txBox="1"/>
          <p:nvPr/>
        </p:nvSpPr>
        <p:spPr>
          <a:xfrm>
            <a:off x="1371600" y="7815137"/>
            <a:ext cx="123274" cy="204288"/>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a:t>
            </a:r>
            <a:endParaRPr sz="1100">
              <a:latin typeface="Arial"/>
              <a:cs typeface="Arial"/>
            </a:endParaRPr>
          </a:p>
        </p:txBody>
      </p:sp>
      <p:sp>
        <p:nvSpPr>
          <p:cNvPr id="90" name="text 1"/>
          <p:cNvSpPr txBox="1"/>
          <p:nvPr/>
        </p:nvSpPr>
        <p:spPr>
          <a:xfrm>
            <a:off x="1600199" y="7815137"/>
            <a:ext cx="1062681"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Nicole Turcotte</a:t>
            </a:r>
            <a:endParaRPr sz="1000">
              <a:latin typeface="Century Gothic"/>
              <a:cs typeface="Century Gothic"/>
            </a:endParaRPr>
          </a:p>
        </p:txBody>
      </p:sp>
      <p:sp>
        <p:nvSpPr>
          <p:cNvPr id="36" name="object 36"/>
          <p:cNvSpPr/>
          <p:nvPr/>
        </p:nvSpPr>
        <p:spPr>
          <a:xfrm>
            <a:off x="1123950" y="7985760"/>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37" name="object 37"/>
          <p:cNvSpPr/>
          <p:nvPr/>
        </p:nvSpPr>
        <p:spPr>
          <a:xfrm>
            <a:off x="1123950" y="8157210"/>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38" name="object 38"/>
          <p:cNvSpPr/>
          <p:nvPr/>
        </p:nvSpPr>
        <p:spPr>
          <a:xfrm>
            <a:off x="1123950" y="8328660"/>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39" name="object 39"/>
          <p:cNvSpPr/>
          <p:nvPr/>
        </p:nvSpPr>
        <p:spPr>
          <a:xfrm>
            <a:off x="1123950" y="8500110"/>
            <a:ext cx="5524500" cy="170688"/>
          </a:xfrm>
          <a:custGeom>
            <a:avLst/>
            <a:gdLst/>
            <a:ahLst/>
            <a:cxnLst/>
            <a:rect l="l" t="t" r="r" b="b"/>
            <a:pathLst>
              <a:path w="5524500" h="170688">
                <a:moveTo>
                  <a:pt x="0" y="170688"/>
                </a:moveTo>
                <a:lnTo>
                  <a:pt x="5524500" y="170688"/>
                </a:lnTo>
                <a:lnTo>
                  <a:pt x="5524500" y="0"/>
                </a:lnTo>
                <a:lnTo>
                  <a:pt x="0" y="0"/>
                </a:lnTo>
                <a:close/>
              </a:path>
            </a:pathLst>
          </a:custGeom>
          <a:solidFill>
            <a:srgbClr val="FFFFFF"/>
          </a:solidFill>
        </p:spPr>
        <p:txBody>
          <a:bodyPr wrap="square" lIns="0" tIns="0" rIns="0" bIns="0" rtlCol="0">
            <a:noAutofit/>
          </a:bodyPr>
          <a:lstStyle/>
          <a:p>
            <a:endParaRPr/>
          </a:p>
        </p:txBody>
      </p:sp>
      <p:sp>
        <p:nvSpPr>
          <p:cNvPr id="40" name="object 40"/>
          <p:cNvSpPr/>
          <p:nvPr/>
        </p:nvSpPr>
        <p:spPr>
          <a:xfrm>
            <a:off x="1123950" y="8670798"/>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41"/>
          <p:cNvSpPr/>
          <p:nvPr/>
        </p:nvSpPr>
        <p:spPr>
          <a:xfrm>
            <a:off x="1123950" y="449580"/>
            <a:ext cx="5524500" cy="185928"/>
          </a:xfrm>
          <a:custGeom>
            <a:avLst/>
            <a:gdLst/>
            <a:ahLst/>
            <a:cxnLst/>
            <a:rect l="l" t="t" r="r" b="b"/>
            <a:pathLst>
              <a:path w="5524500" h="185928">
                <a:moveTo>
                  <a:pt x="0" y="185928"/>
                </a:moveTo>
                <a:lnTo>
                  <a:pt x="5524500" y="185928"/>
                </a:lnTo>
                <a:lnTo>
                  <a:pt x="5524500" y="0"/>
                </a:lnTo>
                <a:lnTo>
                  <a:pt x="0" y="0"/>
                </a:lnTo>
                <a:close/>
              </a:path>
            </a:pathLst>
          </a:custGeom>
          <a:solidFill>
            <a:srgbClr val="FFFFFF"/>
          </a:solidFill>
        </p:spPr>
        <p:txBody>
          <a:bodyPr wrap="square" lIns="0" tIns="0" rIns="0" bIns="0" rtlCol="0">
            <a:noAutofit/>
          </a:bodyPr>
          <a:lstStyle/>
          <a:p>
            <a:endParaRPr/>
          </a:p>
        </p:txBody>
      </p:sp>
      <p:sp>
        <p:nvSpPr>
          <p:cNvPr id="42" name="object 42"/>
          <p:cNvSpPr/>
          <p:nvPr/>
        </p:nvSpPr>
        <p:spPr>
          <a:xfrm>
            <a:off x="1123950" y="914400"/>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3" name="text 1"/>
          <p:cNvSpPr txBox="1"/>
          <p:nvPr/>
        </p:nvSpPr>
        <p:spPr>
          <a:xfrm>
            <a:off x="1143000" y="914576"/>
            <a:ext cx="625292" cy="218463"/>
          </a:xfrm>
          <a:prstGeom prst="rect">
            <a:avLst/>
          </a:prstGeom>
        </p:spPr>
        <p:txBody>
          <a:bodyPr vert="horz" wrap="none" lIns="0" tIns="0" rIns="0" bIns="0" rtlCol="0">
            <a:spAutoFit/>
          </a:bodyPr>
          <a:lstStyle/>
          <a:p>
            <a:pPr marL="0">
              <a:lnSpc>
                <a:spcPct val="100000"/>
              </a:lnSpc>
            </a:pPr>
            <a:r>
              <a:rPr sz="1100" b="1" spc="10" dirty="0">
                <a:solidFill>
                  <a:srgbClr val="404040"/>
                </a:solidFill>
                <a:latin typeface="Times New Roman"/>
                <a:cs typeface="Times New Roman"/>
              </a:rPr>
              <a:t>Quand : </a:t>
            </a:r>
            <a:endParaRPr sz="1100">
              <a:latin typeface="Century Gothic"/>
              <a:cs typeface="Century Gothic"/>
            </a:endParaRPr>
          </a:p>
        </p:txBody>
      </p:sp>
      <p:sp>
        <p:nvSpPr>
          <p:cNvPr id="43" name="object 43"/>
          <p:cNvSpPr/>
          <p:nvPr/>
        </p:nvSpPr>
        <p:spPr>
          <a:xfrm>
            <a:off x="1123950" y="1085850"/>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4" name="text 1"/>
          <p:cNvSpPr txBox="1"/>
          <p:nvPr/>
        </p:nvSpPr>
        <p:spPr>
          <a:xfrm>
            <a:off x="1143000" y="1086676"/>
            <a:ext cx="1781247" cy="190623"/>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Jeudi 6 juin de 10 h à 21 h</a:t>
            </a:r>
            <a:endParaRPr sz="1100">
              <a:latin typeface="Century Gothic"/>
              <a:cs typeface="Century Gothic"/>
            </a:endParaRPr>
          </a:p>
        </p:txBody>
      </p:sp>
      <p:sp>
        <p:nvSpPr>
          <p:cNvPr id="44" name="object 44"/>
          <p:cNvSpPr/>
          <p:nvPr/>
        </p:nvSpPr>
        <p:spPr>
          <a:xfrm>
            <a:off x="1123950" y="1257300"/>
            <a:ext cx="5524500" cy="170688"/>
          </a:xfrm>
          <a:custGeom>
            <a:avLst/>
            <a:gdLst/>
            <a:ahLst/>
            <a:cxnLst/>
            <a:rect l="l" t="t" r="r" b="b"/>
            <a:pathLst>
              <a:path w="5524500" h="170688">
                <a:moveTo>
                  <a:pt x="0" y="170688"/>
                </a:moveTo>
                <a:lnTo>
                  <a:pt x="5524500" y="170688"/>
                </a:lnTo>
                <a:lnTo>
                  <a:pt x="5524500" y="0"/>
                </a:lnTo>
                <a:lnTo>
                  <a:pt x="0" y="0"/>
                </a:lnTo>
                <a:close/>
              </a:path>
            </a:pathLst>
          </a:custGeom>
          <a:solidFill>
            <a:srgbClr val="FFFFFF"/>
          </a:solidFill>
        </p:spPr>
        <p:txBody>
          <a:bodyPr wrap="square" lIns="0" tIns="0" rIns="0" bIns="0" rtlCol="0">
            <a:noAutofit/>
          </a:bodyPr>
          <a:lstStyle/>
          <a:p>
            <a:endParaRPr/>
          </a:p>
        </p:txBody>
      </p:sp>
      <p:sp>
        <p:nvSpPr>
          <p:cNvPr id="5" name="text 1"/>
          <p:cNvSpPr txBox="1"/>
          <p:nvPr/>
        </p:nvSpPr>
        <p:spPr>
          <a:xfrm>
            <a:off x="1143000" y="1257364"/>
            <a:ext cx="3864546" cy="190623"/>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Vendredi, samedi et dimanche 7 au 9 juin de 10 h à 17 h</a:t>
            </a:r>
            <a:endParaRPr sz="1000">
              <a:latin typeface="Century Gothic"/>
              <a:cs typeface="Century Gothic"/>
            </a:endParaRPr>
          </a:p>
        </p:txBody>
      </p:sp>
      <p:sp>
        <p:nvSpPr>
          <p:cNvPr id="45" name="object 45"/>
          <p:cNvSpPr/>
          <p:nvPr/>
        </p:nvSpPr>
        <p:spPr>
          <a:xfrm>
            <a:off x="1123950" y="1427988"/>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46" name="object 46"/>
          <p:cNvSpPr/>
          <p:nvPr/>
        </p:nvSpPr>
        <p:spPr>
          <a:xfrm>
            <a:off x="1123950" y="1599438"/>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6" name="text 1"/>
          <p:cNvSpPr txBox="1"/>
          <p:nvPr/>
        </p:nvSpPr>
        <p:spPr>
          <a:xfrm>
            <a:off x="1143000" y="1600264"/>
            <a:ext cx="5518140" cy="190623"/>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Un vernissage aura lieu le jeudi 6 juin à 17 heures où nous dévoilerons l’oeuvre</a:t>
            </a:r>
            <a:endParaRPr sz="1100">
              <a:latin typeface="Century Gothic"/>
              <a:cs typeface="Century Gothic"/>
            </a:endParaRPr>
          </a:p>
        </p:txBody>
      </p:sp>
      <p:sp>
        <p:nvSpPr>
          <p:cNvPr id="47" name="object 47"/>
          <p:cNvSpPr/>
          <p:nvPr/>
        </p:nvSpPr>
        <p:spPr>
          <a:xfrm>
            <a:off x="1123950" y="1770888"/>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7" name="text 1"/>
          <p:cNvSpPr txBox="1"/>
          <p:nvPr/>
        </p:nvSpPr>
        <p:spPr>
          <a:xfrm>
            <a:off x="1143000" y="1771714"/>
            <a:ext cx="5520643"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collective qui a été réalisée par les visiteurs lors de Récolte de Rêves en novembre</a:t>
            </a:r>
            <a:endParaRPr sz="1000">
              <a:latin typeface="Century Gothic"/>
              <a:cs typeface="Century Gothic"/>
            </a:endParaRPr>
          </a:p>
        </p:txBody>
      </p:sp>
      <p:sp>
        <p:nvSpPr>
          <p:cNvPr id="48" name="object 48"/>
          <p:cNvSpPr/>
          <p:nvPr/>
        </p:nvSpPr>
        <p:spPr>
          <a:xfrm>
            <a:off x="1123950" y="1942338"/>
            <a:ext cx="5524500" cy="170688"/>
          </a:xfrm>
          <a:custGeom>
            <a:avLst/>
            <a:gdLst/>
            <a:ahLst/>
            <a:cxnLst/>
            <a:rect l="l" t="t" r="r" b="b"/>
            <a:pathLst>
              <a:path w="5524500" h="170688">
                <a:moveTo>
                  <a:pt x="0" y="170688"/>
                </a:moveTo>
                <a:lnTo>
                  <a:pt x="5524500" y="170688"/>
                </a:lnTo>
                <a:lnTo>
                  <a:pt x="5524500" y="0"/>
                </a:lnTo>
                <a:lnTo>
                  <a:pt x="0" y="0"/>
                </a:lnTo>
                <a:close/>
              </a:path>
            </a:pathLst>
          </a:custGeom>
          <a:solidFill>
            <a:srgbClr val="FFFFFF"/>
          </a:solidFill>
        </p:spPr>
        <p:txBody>
          <a:bodyPr wrap="square" lIns="0" tIns="0" rIns="0" bIns="0" rtlCol="0">
            <a:noAutofit/>
          </a:bodyPr>
          <a:lstStyle/>
          <a:p>
            <a:endParaRPr/>
          </a:p>
        </p:txBody>
      </p:sp>
      <p:sp>
        <p:nvSpPr>
          <p:cNvPr id="8" name="text 1"/>
          <p:cNvSpPr txBox="1"/>
          <p:nvPr/>
        </p:nvSpPr>
        <p:spPr>
          <a:xfrm>
            <a:off x="1143000" y="1942402"/>
            <a:ext cx="551379" cy="190622"/>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dernier.</a:t>
            </a:r>
            <a:endParaRPr sz="1100">
              <a:latin typeface="Century Gothic"/>
              <a:cs typeface="Century Gothic"/>
            </a:endParaRPr>
          </a:p>
        </p:txBody>
      </p:sp>
      <p:sp>
        <p:nvSpPr>
          <p:cNvPr id="49" name="object 49"/>
          <p:cNvSpPr/>
          <p:nvPr/>
        </p:nvSpPr>
        <p:spPr>
          <a:xfrm>
            <a:off x="1123950" y="2113026"/>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50" name="object 50"/>
          <p:cNvSpPr/>
          <p:nvPr/>
        </p:nvSpPr>
        <p:spPr>
          <a:xfrm>
            <a:off x="1123950" y="2284476"/>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9" name="text 1"/>
          <p:cNvSpPr txBox="1"/>
          <p:nvPr/>
        </p:nvSpPr>
        <p:spPr>
          <a:xfrm>
            <a:off x="1143000" y="2284652"/>
            <a:ext cx="318207" cy="218462"/>
          </a:xfrm>
          <a:prstGeom prst="rect">
            <a:avLst/>
          </a:prstGeom>
        </p:spPr>
        <p:txBody>
          <a:bodyPr vert="horz" wrap="none" lIns="0" tIns="0" rIns="0" bIns="0" rtlCol="0">
            <a:spAutoFit/>
          </a:bodyPr>
          <a:lstStyle/>
          <a:p>
            <a:pPr marL="0">
              <a:lnSpc>
                <a:spcPct val="100000"/>
              </a:lnSpc>
            </a:pPr>
            <a:r>
              <a:rPr sz="1100" b="1" spc="10" dirty="0">
                <a:solidFill>
                  <a:srgbClr val="404040"/>
                </a:solidFill>
                <a:latin typeface="Times New Roman"/>
                <a:cs typeface="Times New Roman"/>
              </a:rPr>
              <a:t>Où :</a:t>
            </a:r>
            <a:endParaRPr sz="1100">
              <a:latin typeface="Century Gothic"/>
              <a:cs typeface="Century Gothic"/>
            </a:endParaRPr>
          </a:p>
        </p:txBody>
      </p:sp>
      <p:sp>
        <p:nvSpPr>
          <p:cNvPr id="51" name="object 51"/>
          <p:cNvSpPr/>
          <p:nvPr/>
        </p:nvSpPr>
        <p:spPr>
          <a:xfrm>
            <a:off x="1123950" y="2455926"/>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10" name="text 1"/>
          <p:cNvSpPr txBox="1"/>
          <p:nvPr/>
        </p:nvSpPr>
        <p:spPr>
          <a:xfrm>
            <a:off x="1143000" y="2456752"/>
            <a:ext cx="1184098"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Galerie-Boutique</a:t>
            </a:r>
            <a:endParaRPr sz="1000">
              <a:latin typeface="Century Gothic"/>
              <a:cs typeface="Century Gothic"/>
            </a:endParaRPr>
          </a:p>
        </p:txBody>
      </p:sp>
      <p:sp>
        <p:nvSpPr>
          <p:cNvPr id="11" name="text 1"/>
          <p:cNvSpPr txBox="1"/>
          <p:nvPr/>
        </p:nvSpPr>
        <p:spPr>
          <a:xfrm>
            <a:off x="3921426" y="2456752"/>
            <a:ext cx="612121" cy="190622"/>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Christine</a:t>
            </a:r>
            <a:endParaRPr sz="1100">
              <a:latin typeface="Century Gothic"/>
              <a:cs typeface="Century Gothic"/>
            </a:endParaRPr>
          </a:p>
        </p:txBody>
      </p:sp>
      <p:sp>
        <p:nvSpPr>
          <p:cNvPr id="12" name="text 1"/>
          <p:cNvSpPr txBox="1"/>
          <p:nvPr/>
        </p:nvSpPr>
        <p:spPr>
          <a:xfrm>
            <a:off x="6128015" y="2456752"/>
            <a:ext cx="539941"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Grenier</a:t>
            </a:r>
            <a:endParaRPr sz="1000">
              <a:latin typeface="Century Gothic"/>
              <a:cs typeface="Century Gothic"/>
            </a:endParaRPr>
          </a:p>
        </p:txBody>
      </p:sp>
      <p:sp>
        <p:nvSpPr>
          <p:cNvPr id="52" name="object 52"/>
          <p:cNvSpPr/>
          <p:nvPr/>
        </p:nvSpPr>
        <p:spPr>
          <a:xfrm>
            <a:off x="1123950" y="2627376"/>
            <a:ext cx="5524500" cy="171450"/>
          </a:xfrm>
          <a:custGeom>
            <a:avLst/>
            <a:gdLst/>
            <a:ahLst/>
            <a:cxnLst/>
            <a:rect l="l" t="t" r="r" b="b"/>
            <a:pathLst>
              <a:path w="5524500" h="171450">
                <a:moveTo>
                  <a:pt x="0" y="171450"/>
                </a:moveTo>
                <a:lnTo>
                  <a:pt x="5524500" y="171450"/>
                </a:lnTo>
                <a:lnTo>
                  <a:pt x="5524500" y="0"/>
                </a:lnTo>
                <a:lnTo>
                  <a:pt x="0" y="0"/>
                </a:lnTo>
                <a:close/>
              </a:path>
            </a:pathLst>
          </a:custGeom>
          <a:solidFill>
            <a:srgbClr val="FFFFFF"/>
          </a:solidFill>
        </p:spPr>
        <p:txBody>
          <a:bodyPr wrap="square" lIns="0" tIns="0" rIns="0" bIns="0" rtlCol="0">
            <a:noAutofit/>
          </a:bodyPr>
          <a:lstStyle/>
          <a:p>
            <a:endParaRPr/>
          </a:p>
        </p:txBody>
      </p:sp>
      <p:sp>
        <p:nvSpPr>
          <p:cNvPr id="13" name="text 1"/>
          <p:cNvSpPr txBox="1"/>
          <p:nvPr/>
        </p:nvSpPr>
        <p:spPr>
          <a:xfrm>
            <a:off x="1143000" y="2628202"/>
            <a:ext cx="2866330" cy="190622"/>
          </a:xfrm>
          <a:prstGeom prst="rect">
            <a:avLst/>
          </a:prstGeom>
        </p:spPr>
        <p:txBody>
          <a:bodyPr vert="horz" wrap="none" lIns="0" tIns="0" rIns="0" bIns="0" rtlCol="0">
            <a:spAutoFit/>
          </a:bodyPr>
          <a:lstStyle/>
          <a:p>
            <a:pPr marL="0">
              <a:lnSpc>
                <a:spcPct val="100000"/>
              </a:lnSpc>
            </a:pPr>
            <a:r>
              <a:rPr sz="1070" spc="10" dirty="0">
                <a:solidFill>
                  <a:srgbClr val="404040"/>
                </a:solidFill>
                <a:latin typeface="Century Gothic"/>
                <a:cs typeface="Century Gothic"/>
              </a:rPr>
              <a:t>612, chemin Craig, Saint-Jean-de-Brébeuf</a:t>
            </a:r>
            <a:endParaRPr sz="1000">
              <a:latin typeface="Century Gothic"/>
              <a:cs typeface="Century Gothic"/>
            </a:endParaRPr>
          </a:p>
        </p:txBody>
      </p:sp>
      <p:sp>
        <p:nvSpPr>
          <p:cNvPr id="53" name="object 53"/>
          <p:cNvSpPr/>
          <p:nvPr/>
        </p:nvSpPr>
        <p:spPr>
          <a:xfrm>
            <a:off x="1123950" y="2798826"/>
            <a:ext cx="5524500" cy="170688"/>
          </a:xfrm>
          <a:custGeom>
            <a:avLst/>
            <a:gdLst/>
            <a:ahLst/>
            <a:cxnLst/>
            <a:rect l="l" t="t" r="r" b="b"/>
            <a:pathLst>
              <a:path w="5524500" h="170688">
                <a:moveTo>
                  <a:pt x="0" y="170688"/>
                </a:moveTo>
                <a:lnTo>
                  <a:pt x="5524500" y="170688"/>
                </a:lnTo>
                <a:lnTo>
                  <a:pt x="5524500" y="0"/>
                </a:lnTo>
                <a:lnTo>
                  <a:pt x="0" y="0"/>
                </a:lnTo>
                <a:close/>
              </a:path>
            </a:pathLst>
          </a:custGeom>
          <a:solidFill>
            <a:srgbClr val="FFFFFF"/>
          </a:solidFill>
        </p:spPr>
        <p:txBody>
          <a:bodyPr wrap="square" lIns="0" tIns="0" rIns="0" bIns="0" rtlCol="0">
            <a:noAutofit/>
          </a:bodyPr>
          <a:lstStyle/>
          <a:p>
            <a:endParaRPr/>
          </a:p>
        </p:txBody>
      </p:sp>
      <p:sp>
        <p:nvSpPr>
          <p:cNvPr id="54" name="object 54"/>
          <p:cNvSpPr/>
          <p:nvPr/>
        </p:nvSpPr>
        <p:spPr>
          <a:xfrm>
            <a:off x="1123950" y="2969514"/>
            <a:ext cx="5524500" cy="197358"/>
          </a:xfrm>
          <a:custGeom>
            <a:avLst/>
            <a:gdLst/>
            <a:ahLst/>
            <a:cxnLst/>
            <a:rect l="l" t="t" r="r" b="b"/>
            <a:pathLst>
              <a:path w="5524500" h="197358">
                <a:moveTo>
                  <a:pt x="0" y="197358"/>
                </a:moveTo>
                <a:lnTo>
                  <a:pt x="5524500" y="197358"/>
                </a:lnTo>
                <a:lnTo>
                  <a:pt x="5524500" y="0"/>
                </a:lnTo>
                <a:lnTo>
                  <a:pt x="0" y="0"/>
                </a:lnTo>
                <a:close/>
              </a:path>
            </a:pathLst>
          </a:custGeom>
          <a:solidFill>
            <a:srgbClr val="FFFFFF"/>
          </a:solidFill>
        </p:spPr>
        <p:txBody>
          <a:bodyPr wrap="square" lIns="0" tIns="0" rIns="0" bIns="0" rtlCol="0">
            <a:noAutofit/>
          </a:bodyPr>
          <a:lstStyle/>
          <a:p>
            <a:endParaRPr/>
          </a:p>
        </p:txBody>
      </p:sp>
      <p:sp>
        <p:nvSpPr>
          <p:cNvPr id="14" name="text 1"/>
          <p:cNvSpPr txBox="1"/>
          <p:nvPr/>
        </p:nvSpPr>
        <p:spPr>
          <a:xfrm>
            <a:off x="1143000" y="2968928"/>
            <a:ext cx="924415" cy="218462"/>
          </a:xfrm>
          <a:prstGeom prst="rect">
            <a:avLst/>
          </a:prstGeom>
        </p:spPr>
        <p:txBody>
          <a:bodyPr vert="horz" wrap="none" lIns="0" tIns="0" rIns="0" bIns="0" rtlCol="0">
            <a:spAutoFit/>
          </a:bodyPr>
          <a:lstStyle/>
          <a:p>
            <a:pPr marL="0">
              <a:lnSpc>
                <a:spcPct val="100000"/>
              </a:lnSpc>
            </a:pPr>
            <a:r>
              <a:rPr sz="1100" b="1" spc="10" dirty="0">
                <a:solidFill>
                  <a:srgbClr val="404040"/>
                </a:solidFill>
                <a:latin typeface="Times New Roman"/>
                <a:cs typeface="Times New Roman"/>
              </a:rPr>
              <a:t>Information : </a:t>
            </a:r>
            <a:endParaRPr sz="1100">
              <a:latin typeface="Times New Roman"/>
              <a:cs typeface="Times New Roman"/>
            </a:endParaRPr>
          </a:p>
        </p:txBody>
      </p:sp>
      <p:sp>
        <p:nvSpPr>
          <p:cNvPr id="55" name="object 55"/>
          <p:cNvSpPr/>
          <p:nvPr/>
        </p:nvSpPr>
        <p:spPr>
          <a:xfrm>
            <a:off x="1123950" y="3166872"/>
            <a:ext cx="5524500" cy="196596"/>
          </a:xfrm>
          <a:custGeom>
            <a:avLst/>
            <a:gdLst/>
            <a:ahLst/>
            <a:cxnLst/>
            <a:rect l="l" t="t" r="r" b="b"/>
            <a:pathLst>
              <a:path w="5524500" h="196596">
                <a:moveTo>
                  <a:pt x="0" y="196596"/>
                </a:moveTo>
                <a:lnTo>
                  <a:pt x="5524500" y="196596"/>
                </a:lnTo>
                <a:lnTo>
                  <a:pt x="5524500" y="0"/>
                </a:lnTo>
                <a:lnTo>
                  <a:pt x="0" y="0"/>
                </a:lnTo>
                <a:close/>
              </a:path>
            </a:pathLst>
          </a:custGeom>
          <a:solidFill>
            <a:srgbClr val="FFFFFF"/>
          </a:solidFill>
        </p:spPr>
        <p:txBody>
          <a:bodyPr wrap="square" lIns="0" tIns="0" rIns="0" bIns="0" rtlCol="0">
            <a:noAutofit/>
          </a:bodyPr>
          <a:lstStyle/>
          <a:p>
            <a:endParaRPr/>
          </a:p>
        </p:txBody>
      </p:sp>
      <p:sp>
        <p:nvSpPr>
          <p:cNvPr id="15" name="text 1"/>
          <p:cNvSpPr txBox="1"/>
          <p:nvPr/>
        </p:nvSpPr>
        <p:spPr>
          <a:xfrm>
            <a:off x="1143000" y="3166286"/>
            <a:ext cx="1161740" cy="218462"/>
          </a:xfrm>
          <a:prstGeom prst="rect">
            <a:avLst/>
          </a:prstGeom>
        </p:spPr>
        <p:txBody>
          <a:bodyPr vert="horz" wrap="none" lIns="0" tIns="0" rIns="0" bIns="0" rtlCol="0">
            <a:spAutoFit/>
          </a:bodyPr>
          <a:lstStyle/>
          <a:p>
            <a:pPr marL="0">
              <a:lnSpc>
                <a:spcPct val="100000"/>
              </a:lnSpc>
            </a:pPr>
            <a:r>
              <a:rPr sz="1100" b="1" spc="10" dirty="0">
                <a:solidFill>
                  <a:srgbClr val="404040"/>
                </a:solidFill>
                <a:latin typeface="Times New Roman"/>
                <a:cs typeface="Times New Roman"/>
              </a:rPr>
              <a:t>Christine Grenier</a:t>
            </a:r>
            <a:endParaRPr sz="1100">
              <a:latin typeface="Century Gothic"/>
              <a:cs typeface="Century Gothic"/>
            </a:endParaRPr>
          </a:p>
        </p:txBody>
      </p:sp>
      <p:sp>
        <p:nvSpPr>
          <p:cNvPr id="56" name="object 56"/>
          <p:cNvSpPr/>
          <p:nvPr/>
        </p:nvSpPr>
        <p:spPr>
          <a:xfrm>
            <a:off x="1123950" y="3363468"/>
            <a:ext cx="5524500" cy="197359"/>
          </a:xfrm>
          <a:custGeom>
            <a:avLst/>
            <a:gdLst/>
            <a:ahLst/>
            <a:cxnLst/>
            <a:rect l="l" t="t" r="r" b="b"/>
            <a:pathLst>
              <a:path w="5524500" h="197359">
                <a:moveTo>
                  <a:pt x="0" y="197359"/>
                </a:moveTo>
                <a:lnTo>
                  <a:pt x="5524500" y="197359"/>
                </a:lnTo>
                <a:lnTo>
                  <a:pt x="5524500" y="1"/>
                </a:lnTo>
                <a:lnTo>
                  <a:pt x="0" y="1"/>
                </a:lnTo>
                <a:close/>
              </a:path>
            </a:pathLst>
          </a:custGeom>
          <a:solidFill>
            <a:srgbClr val="FFFFFF"/>
          </a:solidFill>
        </p:spPr>
        <p:txBody>
          <a:bodyPr wrap="square" lIns="0" tIns="0" rIns="0" bIns="0" rtlCol="0">
            <a:noAutofit/>
          </a:bodyPr>
          <a:lstStyle/>
          <a:p>
            <a:endParaRPr/>
          </a:p>
        </p:txBody>
      </p:sp>
      <p:sp>
        <p:nvSpPr>
          <p:cNvPr id="16" name="text 1"/>
          <p:cNvSpPr txBox="1"/>
          <p:nvPr/>
        </p:nvSpPr>
        <p:spPr>
          <a:xfrm>
            <a:off x="1143000" y="3363532"/>
            <a:ext cx="897326" cy="190622"/>
          </a:xfrm>
          <a:prstGeom prst="rect">
            <a:avLst/>
          </a:prstGeom>
        </p:spPr>
        <p:txBody>
          <a:bodyPr vert="horz" wrap="none" lIns="0" tIns="0" rIns="0" bIns="0" rtlCol="0">
            <a:spAutoFit/>
          </a:bodyPr>
          <a:lstStyle/>
          <a:p>
            <a:pPr marL="0">
              <a:lnSpc>
                <a:spcPct val="100000"/>
              </a:lnSpc>
            </a:pPr>
            <a:r>
              <a:rPr sz="1100" spc="10" dirty="0">
                <a:solidFill>
                  <a:srgbClr val="404040"/>
                </a:solidFill>
                <a:latin typeface="Century Gothic"/>
                <a:cs typeface="Century Gothic"/>
              </a:rPr>
              <a:t>418 453-2026</a:t>
            </a:r>
            <a:endParaRPr sz="1100">
              <a:latin typeface="Century Gothic"/>
              <a:cs typeface="Century Gothic"/>
            </a:endParaRPr>
          </a:p>
        </p:txBody>
      </p:sp>
      <p:sp>
        <p:nvSpPr>
          <p:cNvPr id="57" name="object 57"/>
          <p:cNvSpPr/>
          <p:nvPr/>
        </p:nvSpPr>
        <p:spPr>
          <a:xfrm>
            <a:off x="1123950" y="3560826"/>
            <a:ext cx="5524500" cy="425196"/>
          </a:xfrm>
          <a:custGeom>
            <a:avLst/>
            <a:gdLst/>
            <a:ahLst/>
            <a:cxnLst/>
            <a:rect l="l" t="t" r="r" b="b"/>
            <a:pathLst>
              <a:path w="5524500" h="425196">
                <a:moveTo>
                  <a:pt x="0" y="425196"/>
                </a:moveTo>
                <a:lnTo>
                  <a:pt x="5524500" y="425196"/>
                </a:lnTo>
                <a:lnTo>
                  <a:pt x="5524500" y="0"/>
                </a:lnTo>
                <a:lnTo>
                  <a:pt x="0" y="0"/>
                </a:lnTo>
                <a:close/>
              </a:path>
            </a:pathLst>
          </a:custGeom>
          <a:solidFill>
            <a:srgbClr val="FFFFFF"/>
          </a:solidFill>
        </p:spPr>
        <p:txBody>
          <a:bodyPr wrap="square" lIns="0" tIns="0" rIns="0" bIns="0" rtlCol="0">
            <a:noAutofit/>
          </a:bodyPr>
          <a:lstStyle/>
          <a:p>
            <a:endParaRPr/>
          </a:p>
        </p:txBody>
      </p:sp>
      <p:sp>
        <p:nvSpPr>
          <p:cNvPr id="17" name="text 1"/>
          <p:cNvSpPr txBox="1"/>
          <p:nvPr/>
        </p:nvSpPr>
        <p:spPr>
          <a:xfrm>
            <a:off x="1143000" y="3560891"/>
            <a:ext cx="1783536" cy="190622"/>
          </a:xfrm>
          <a:prstGeom prst="rect">
            <a:avLst/>
          </a:prstGeom>
        </p:spPr>
        <p:txBody>
          <a:bodyPr vert="horz" wrap="none" lIns="0" tIns="0" rIns="0" bIns="0" rtlCol="0">
            <a:spAutoFit/>
          </a:bodyPr>
          <a:lstStyle/>
          <a:p>
            <a:pPr marL="0">
              <a:lnSpc>
                <a:spcPct val="100000"/>
              </a:lnSpc>
            </a:pPr>
            <a:r>
              <a:rPr sz="1070" spc="10" dirty="0">
                <a:solidFill>
                  <a:srgbClr val="0000FF"/>
                </a:solidFill>
                <a:latin typeface="Century Gothic"/>
                <a:cs typeface="Century Gothic"/>
              </a:rPr>
              <a:t>info@christinegrenier.com</a:t>
            </a:r>
            <a:endParaRPr sz="1000">
              <a:latin typeface="Century Gothic"/>
              <a:cs typeface="Century Gothic"/>
            </a:endParaRPr>
          </a:p>
        </p:txBody>
      </p:sp>
      <p:sp>
        <p:nvSpPr>
          <p:cNvPr id="58" name="object 58"/>
          <p:cNvSpPr/>
          <p:nvPr/>
        </p:nvSpPr>
        <p:spPr>
          <a:xfrm>
            <a:off x="1143000" y="3714750"/>
            <a:ext cx="1744980" cy="8382"/>
          </a:xfrm>
          <a:custGeom>
            <a:avLst/>
            <a:gdLst/>
            <a:ahLst/>
            <a:cxnLst/>
            <a:rect l="l" t="t" r="r" b="b"/>
            <a:pathLst>
              <a:path w="1744980" h="8382">
                <a:moveTo>
                  <a:pt x="0" y="8382"/>
                </a:moveTo>
                <a:lnTo>
                  <a:pt x="1744980" y="8382"/>
                </a:lnTo>
                <a:lnTo>
                  <a:pt x="1744980" y="0"/>
                </a:lnTo>
                <a:lnTo>
                  <a:pt x="0" y="0"/>
                </a:lnTo>
                <a:close/>
              </a:path>
            </a:pathLst>
          </a:custGeom>
          <a:solidFill>
            <a:srgbClr val="0000FF"/>
          </a:solidFill>
        </p:spPr>
        <p:txBody>
          <a:bodyPr wrap="square" lIns="0" tIns="0" rIns="0" bIns="0" rtlCol="0">
            <a:noAutofit/>
          </a:bodyPr>
          <a:lstStyle/>
          <a:p>
            <a:endParaRPr/>
          </a:p>
        </p:txBody>
      </p:sp>
      <p:sp>
        <p:nvSpPr>
          <p:cNvPr id="59" name="object 59"/>
          <p:cNvSpPr/>
          <p:nvPr/>
        </p:nvSpPr>
        <p:spPr>
          <a:xfrm>
            <a:off x="1123950" y="3986022"/>
            <a:ext cx="5524500" cy="425958"/>
          </a:xfrm>
          <a:custGeom>
            <a:avLst/>
            <a:gdLst/>
            <a:ahLst/>
            <a:cxnLst/>
            <a:rect l="l" t="t" r="r" b="b"/>
            <a:pathLst>
              <a:path w="5524500" h="425958">
                <a:moveTo>
                  <a:pt x="0" y="425958"/>
                </a:moveTo>
                <a:lnTo>
                  <a:pt x="5524500" y="425958"/>
                </a:lnTo>
                <a:lnTo>
                  <a:pt x="5524500" y="0"/>
                </a:lnTo>
                <a:lnTo>
                  <a:pt x="0" y="0"/>
                </a:lnTo>
                <a:close/>
              </a:path>
            </a:pathLst>
          </a:custGeom>
          <a:solidFill>
            <a:srgbClr val="FFFFFF"/>
          </a:solidFill>
        </p:spPr>
        <p:txBody>
          <a:bodyPr wrap="square" lIns="0" tIns="0" rIns="0" bIns="0" rtlCol="0">
            <a:noAutofit/>
          </a:bodyPr>
          <a:lstStyle/>
          <a:p>
            <a:endParaRPr/>
          </a:p>
        </p:txBody>
      </p:sp>
      <p:sp>
        <p:nvSpPr>
          <p:cNvPr id="60" name="object 60"/>
          <p:cNvSpPr/>
          <p:nvPr/>
        </p:nvSpPr>
        <p:spPr>
          <a:xfrm>
            <a:off x="1123950" y="4411980"/>
            <a:ext cx="5524500" cy="425196"/>
          </a:xfrm>
          <a:custGeom>
            <a:avLst/>
            <a:gdLst/>
            <a:ahLst/>
            <a:cxnLst/>
            <a:rect l="l" t="t" r="r" b="b"/>
            <a:pathLst>
              <a:path w="5524500" h="425196">
                <a:moveTo>
                  <a:pt x="0" y="425196"/>
                </a:moveTo>
                <a:lnTo>
                  <a:pt x="5524500" y="425196"/>
                </a:lnTo>
                <a:lnTo>
                  <a:pt x="5524500" y="0"/>
                </a:lnTo>
                <a:lnTo>
                  <a:pt x="0" y="0"/>
                </a:lnTo>
                <a:close/>
              </a:path>
            </a:pathLst>
          </a:custGeom>
          <a:solidFill>
            <a:srgbClr val="FFFFFF"/>
          </a:solidFill>
        </p:spPr>
        <p:txBody>
          <a:bodyPr wrap="square" lIns="0" tIns="0" rIns="0" bIns="0" rtlCol="0">
            <a:noAutofit/>
          </a:bodyPr>
          <a:lstStyle/>
          <a:p>
            <a:endParaRPr/>
          </a:p>
        </p:txBody>
      </p:sp>
      <p:sp>
        <p:nvSpPr>
          <p:cNvPr id="61" name="object 61"/>
          <p:cNvSpPr/>
          <p:nvPr/>
        </p:nvSpPr>
        <p:spPr>
          <a:xfrm>
            <a:off x="1123950" y="4837176"/>
            <a:ext cx="5524500" cy="197358"/>
          </a:xfrm>
          <a:custGeom>
            <a:avLst/>
            <a:gdLst/>
            <a:ahLst/>
            <a:cxnLst/>
            <a:rect l="l" t="t" r="r" b="b"/>
            <a:pathLst>
              <a:path w="5524500" h="197358">
                <a:moveTo>
                  <a:pt x="0" y="197358"/>
                </a:moveTo>
                <a:lnTo>
                  <a:pt x="5524500" y="197358"/>
                </a:lnTo>
                <a:lnTo>
                  <a:pt x="5524500" y="0"/>
                </a:lnTo>
                <a:lnTo>
                  <a:pt x="0" y="0"/>
                </a:lnTo>
                <a:close/>
              </a:path>
            </a:pathLst>
          </a:custGeom>
          <a:solidFill>
            <a:srgbClr val="FFFFFF"/>
          </a:solidFill>
        </p:spPr>
        <p:txBody>
          <a:bodyPr wrap="square" lIns="0" tIns="0" rIns="0" bIns="0" rtlCol="0">
            <a:noAutofit/>
          </a:bodyPr>
          <a:lstStyle/>
          <a:p>
            <a:endParaRPr/>
          </a:p>
        </p:txBody>
      </p:sp>
      <p:pic>
        <p:nvPicPr>
          <p:cNvPr id="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8175"/>
            <a:ext cx="7772400" cy="49434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528</TotalTime>
  <Words>5222</Words>
  <Application>Microsoft Office PowerPoint</Application>
  <PresentationFormat>Personnalisé</PresentationFormat>
  <Paragraphs>592</Paragraphs>
  <Slides>32</Slides>
  <Notes>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32</vt:i4>
      </vt:variant>
    </vt:vector>
  </HeadingPairs>
  <TitlesOfParts>
    <vt:vector size="42" baseType="lpstr">
      <vt:lpstr>Arial</vt:lpstr>
      <vt:lpstr>Calibri</vt:lpstr>
      <vt:lpstr>Century Gothic</vt:lpstr>
      <vt:lpstr>Mosk Bold 700</vt:lpstr>
      <vt:lpstr>Open Sans</vt:lpstr>
      <vt:lpstr>Open Sans Bold</vt:lpstr>
      <vt:lpstr>Sarabun</vt:lpstr>
      <vt:lpstr>Sarabun Light</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Jessica</dc:creator>
  <cp:lastModifiedBy>Jessica Routhier</cp:lastModifiedBy>
  <cp:revision>4</cp:revision>
  <cp:lastPrinted>2024-06-04T21:33:22Z</cp:lastPrinted>
  <dcterms:created xsi:type="dcterms:W3CDTF">2024-06-03T16:01:13Z</dcterms:created>
  <dcterms:modified xsi:type="dcterms:W3CDTF">2024-06-04T21:44:45Z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2024-06-03T00:00:00Z</vt:filetime>
  </property>
  <property fmtid="{D5CDD505-2E9C-101B-9397-08002B2CF9AE}" pid="3" name="LastSaved">
    <vt:filetime>2024-06-03T00:00:00Z</vt:filetime>
  </property>
</Properties>
</file>